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25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/>
            </a:pPr>
            <a:r>
              <a:rPr lang="ko-KR"/>
              <a:t>종이비행기 거리 총결과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신문지</c:v>
                </c:pt>
              </c:strCache>
            </c:strRef>
          </c:tx>
          <c:cat>
            <c:strRef>
              <c:f>Sheet1!$B$1:$G$1</c:f>
              <c:strCache>
                <c:ptCount val="6"/>
                <c:pt idx="0">
                  <c:v>1차</c:v>
                </c:pt>
                <c:pt idx="1">
                  <c:v>2차</c:v>
                </c:pt>
                <c:pt idx="2">
                  <c:v>3차</c:v>
                </c:pt>
                <c:pt idx="3">
                  <c:v>4차</c:v>
                </c:pt>
                <c:pt idx="4">
                  <c:v>5차</c:v>
                </c:pt>
                <c:pt idx="5">
                  <c:v>평균거리</c:v>
                </c:pt>
              </c:strCache>
            </c:strRef>
          </c:cat>
          <c:val>
            <c:numRef>
              <c:f>Sheet1!$B$2:$G$2</c:f>
              <c:numCache>
                <c:formatCode>0.00_ </c:formatCode>
                <c:ptCount val="6"/>
                <c:pt idx="0">
                  <c:v>2.3499999999999992</c:v>
                </c:pt>
                <c:pt idx="1">
                  <c:v>2.9</c:v>
                </c:pt>
                <c:pt idx="2">
                  <c:v>1.5</c:v>
                </c:pt>
                <c:pt idx="3">
                  <c:v>2.15</c:v>
                </c:pt>
                <c:pt idx="4">
                  <c:v>0.9</c:v>
                </c:pt>
                <c:pt idx="5">
                  <c:v>1.96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복사용지</c:v>
                </c:pt>
              </c:strCache>
            </c:strRef>
          </c:tx>
          <c:cat>
            <c:strRef>
              <c:f>Sheet1!$B$1:$G$1</c:f>
              <c:strCache>
                <c:ptCount val="6"/>
                <c:pt idx="0">
                  <c:v>1차</c:v>
                </c:pt>
                <c:pt idx="1">
                  <c:v>2차</c:v>
                </c:pt>
                <c:pt idx="2">
                  <c:v>3차</c:v>
                </c:pt>
                <c:pt idx="3">
                  <c:v>4차</c:v>
                </c:pt>
                <c:pt idx="4">
                  <c:v>5차</c:v>
                </c:pt>
                <c:pt idx="5">
                  <c:v>평균거리</c:v>
                </c:pt>
              </c:strCache>
            </c:strRef>
          </c:cat>
          <c:val>
            <c:numRef>
              <c:f>Sheet1!$B$3:$G$3</c:f>
              <c:numCache>
                <c:formatCode>0.00_ </c:formatCode>
                <c:ptCount val="6"/>
                <c:pt idx="0">
                  <c:v>2.65</c:v>
                </c:pt>
                <c:pt idx="1">
                  <c:v>1.9</c:v>
                </c:pt>
                <c:pt idx="2">
                  <c:v>1.8</c:v>
                </c:pt>
                <c:pt idx="3">
                  <c:v>3.3</c:v>
                </c:pt>
                <c:pt idx="4">
                  <c:v>2.2000000000000002</c:v>
                </c:pt>
                <c:pt idx="5">
                  <c:v>2.3699999999999997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인쇄물용지</c:v>
                </c:pt>
              </c:strCache>
            </c:strRef>
          </c:tx>
          <c:cat>
            <c:strRef>
              <c:f>Sheet1!$B$1:$G$1</c:f>
              <c:strCache>
                <c:ptCount val="6"/>
                <c:pt idx="0">
                  <c:v>1차</c:v>
                </c:pt>
                <c:pt idx="1">
                  <c:v>2차</c:v>
                </c:pt>
                <c:pt idx="2">
                  <c:v>3차</c:v>
                </c:pt>
                <c:pt idx="3">
                  <c:v>4차</c:v>
                </c:pt>
                <c:pt idx="4">
                  <c:v>5차</c:v>
                </c:pt>
                <c:pt idx="5">
                  <c:v>평균거리</c:v>
                </c:pt>
              </c:strCache>
            </c:strRef>
          </c:cat>
          <c:val>
            <c:numRef>
              <c:f>Sheet1!$B$4:$G$4</c:f>
              <c:numCache>
                <c:formatCode>0.00_ </c:formatCode>
                <c:ptCount val="6"/>
                <c:pt idx="0">
                  <c:v>2</c:v>
                </c:pt>
                <c:pt idx="1">
                  <c:v>2.4</c:v>
                </c:pt>
                <c:pt idx="2">
                  <c:v>1.4</c:v>
                </c:pt>
                <c:pt idx="3">
                  <c:v>2.8</c:v>
                </c:pt>
                <c:pt idx="4">
                  <c:v>1.9</c:v>
                </c:pt>
                <c:pt idx="5">
                  <c:v>2.1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두꺼운 책 표지</c:v>
                </c:pt>
              </c:strCache>
            </c:strRef>
          </c:tx>
          <c:cat>
            <c:strRef>
              <c:f>Sheet1!$B$1:$G$1</c:f>
              <c:strCache>
                <c:ptCount val="6"/>
                <c:pt idx="0">
                  <c:v>1차</c:v>
                </c:pt>
                <c:pt idx="1">
                  <c:v>2차</c:v>
                </c:pt>
                <c:pt idx="2">
                  <c:v>3차</c:v>
                </c:pt>
                <c:pt idx="3">
                  <c:v>4차</c:v>
                </c:pt>
                <c:pt idx="4">
                  <c:v>5차</c:v>
                </c:pt>
                <c:pt idx="5">
                  <c:v>평균거리</c:v>
                </c:pt>
              </c:strCache>
            </c:strRef>
          </c:cat>
          <c:val>
            <c:numRef>
              <c:f>Sheet1!$B$5:$G$5</c:f>
              <c:numCache>
                <c:formatCode>0.00_ </c:formatCode>
                <c:ptCount val="6"/>
                <c:pt idx="0">
                  <c:v>1</c:v>
                </c:pt>
                <c:pt idx="1">
                  <c:v>1.1000000000000001</c:v>
                </c:pt>
                <c:pt idx="2">
                  <c:v>1</c:v>
                </c:pt>
                <c:pt idx="3">
                  <c:v>1.2</c:v>
                </c:pt>
                <c:pt idx="4">
                  <c:v>1.1000000000000001</c:v>
                </c:pt>
                <c:pt idx="5">
                  <c:v>1.08</c:v>
                </c:pt>
              </c:numCache>
            </c:numRef>
          </c:val>
        </c:ser>
        <c:axId val="135419776"/>
        <c:axId val="135421312"/>
      </c:barChart>
      <c:catAx>
        <c:axId val="135419776"/>
        <c:scaling>
          <c:orientation val="minMax"/>
        </c:scaling>
        <c:axPos val="b"/>
        <c:majorTickMark val="none"/>
        <c:tickLblPos val="nextTo"/>
        <c:crossAx val="135421312"/>
        <c:crosses val="autoZero"/>
        <c:auto val="1"/>
        <c:lblAlgn val="ctr"/>
        <c:lblOffset val="100"/>
      </c:catAx>
      <c:valAx>
        <c:axId val="135421312"/>
        <c:scaling>
          <c:orientation val="minMax"/>
        </c:scaling>
        <c:axPos val="l"/>
        <c:majorGridlines/>
        <c:numFmt formatCode="0.00_ " sourceLinked="1"/>
        <c:majorTickMark val="none"/>
        <c:tickLblPos val="nextTo"/>
        <c:crossAx val="13541977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800">
          <a:solidFill>
            <a:schemeClr val="tx1"/>
          </a:solidFill>
          <a:latin typeface="돋움" pitchFamily="50" charset="-127"/>
          <a:ea typeface="돋움" pitchFamily="50" charset="-127"/>
        </a:defRPr>
      </a:pPr>
      <a:endParaRPr lang="ko-KR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이등변 삼각형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각 삼각형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이등변 삼각형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1" name="직선 연결선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각 삼각형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8EFB4ED-9CD6-451D-AB67-B15F2E211E65}" type="datetimeFigureOut">
              <a:rPr lang="ko-KR" altLang="en-US" smtClean="0"/>
              <a:pPr/>
              <a:t>2013-09-28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BC73611-5758-425F-A957-CB8E984662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1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1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1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1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>
                <a:latin typeface="굴림" pitchFamily="50" charset="-127"/>
                <a:ea typeface="굴림" pitchFamily="50" charset="-127"/>
              </a:rPr>
              <a:t>종이비행기가 잘 날기 위한 조건</a:t>
            </a:r>
            <a:endParaRPr lang="ko-KR" altLang="en-US" sz="36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만든이</a:t>
            </a:r>
            <a:r>
              <a:rPr lang="en-US" altLang="ko-KR" dirty="0" smtClean="0"/>
              <a:t>:</a:t>
            </a:r>
            <a:r>
              <a:rPr lang="ko-KR" altLang="en-US" dirty="0" smtClean="0"/>
              <a:t>김윤성</a:t>
            </a:r>
            <a:endParaRPr lang="ko-KR" alt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1.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탐구동기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2.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탐구기간 및 조건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3.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탐구목적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4.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이론적 배경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5.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가설설정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6.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탐구준비물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7.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탐구의 실제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8.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탐구결과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9.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결론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r>
              <a:rPr lang="en-US" altLang="ko-KR" sz="1800" dirty="0" smtClean="0">
                <a:latin typeface="굴림" pitchFamily="50" charset="-127"/>
                <a:ea typeface="굴림" pitchFamily="50" charset="-127"/>
              </a:rPr>
              <a:t>10.</a:t>
            </a:r>
            <a:r>
              <a:rPr lang="ko-KR" altLang="en-US" sz="1800" dirty="0" smtClean="0">
                <a:latin typeface="굴림" pitchFamily="50" charset="-127"/>
                <a:ea typeface="굴림" pitchFamily="50" charset="-127"/>
              </a:rPr>
              <a:t>프로젝트탐구를 마치며</a:t>
            </a:r>
            <a:endParaRPr lang="en-US" altLang="ko-KR" sz="1800" dirty="0" smtClean="0">
              <a:latin typeface="굴림" pitchFamily="50" charset="-127"/>
              <a:ea typeface="굴림" pitchFamily="50" charset="-127"/>
            </a:endParaRPr>
          </a:p>
          <a:p>
            <a:pPr>
              <a:buNone/>
            </a:pPr>
            <a:endParaRPr lang="ko-KR" altLang="en-US" sz="1800" dirty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탐구동기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어느 날 내가 친구들과 종이비행기를 날리고 있었는데 종이비행기가 잘 날지 않았습니다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그래서 나는 어떻게 해야 종이비행기가 잘 나는지 알고 싶어서 이 탐구를 해보았습니다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</a:t>
            </a:r>
            <a:r>
              <a:rPr lang="ko-KR" altLang="en-US" dirty="0" smtClean="0"/>
              <a:t>탐구기간 및 조건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7</a:t>
            </a:r>
            <a:r>
              <a:rPr lang="ko-KR" altLang="en-US" dirty="0" smtClean="0"/>
              <a:t>월</a:t>
            </a:r>
            <a:r>
              <a:rPr lang="en-US" altLang="ko-KR" dirty="0" smtClean="0"/>
              <a:t>20</a:t>
            </a:r>
            <a:r>
              <a:rPr lang="ko-KR" altLang="en-US" dirty="0" smtClean="0"/>
              <a:t>일</a:t>
            </a:r>
            <a:r>
              <a:rPr lang="en-US" altLang="ko-KR" dirty="0" smtClean="0"/>
              <a:t>~7</a:t>
            </a:r>
            <a:r>
              <a:rPr lang="ko-KR" altLang="en-US" dirty="0" smtClean="0"/>
              <a:t>월</a:t>
            </a:r>
            <a:r>
              <a:rPr lang="en-US" altLang="ko-KR" dirty="0" smtClean="0"/>
              <a:t>30</a:t>
            </a:r>
            <a:r>
              <a:rPr lang="ko-KR" altLang="en-US" dirty="0" smtClean="0"/>
              <a:t>일</a:t>
            </a:r>
            <a:endParaRPr lang="en-US" altLang="ko-KR" dirty="0" smtClean="0"/>
          </a:p>
          <a:p>
            <a:r>
              <a:rPr lang="ko-KR" altLang="en-US" dirty="0" smtClean="0"/>
              <a:t>바람이 없는 사무실에서 같은 조건하에서 같은 크기의 용지를 사용하여 같은 사람이 같은 힘으로 던져 보았다</a:t>
            </a:r>
            <a:endParaRPr lang="ko-KR" altLang="en-U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탐구목적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같은 크기의 종이지만 무게가 다른 종이를 같은 비행기 형태로 접어 비행거리를 측정하여 어느 것이 더 잘 나는지 알아본다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 비행기가 날기 위해서는 어떠한 힘이 필요한지 인터넷 등을 통하여 알아본다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이론적 배경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활공비행이란 무엇인가</a:t>
            </a:r>
            <a:r>
              <a:rPr lang="en-US" altLang="ko-KR" dirty="0" smtClean="0"/>
              <a:t>?</a:t>
            </a:r>
          </a:p>
          <a:p>
            <a:pPr>
              <a:buNone/>
            </a:pPr>
            <a:r>
              <a:rPr lang="ko-KR" altLang="en-US" dirty="0" smtClean="0"/>
              <a:t>    종이비행기처럼 추진력이 없는 비행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en-US" altLang="ko-KR" dirty="0" smtClean="0"/>
              <a:t>2.</a:t>
            </a:r>
            <a:r>
              <a:rPr lang="ko-KR" altLang="en-US" dirty="0" smtClean="0"/>
              <a:t>종이비행기가 날아 다닐 수 있는 이유</a:t>
            </a:r>
            <a:r>
              <a:rPr lang="en-US" altLang="ko-KR" dirty="0" smtClean="0"/>
              <a:t> </a:t>
            </a:r>
          </a:p>
          <a:p>
            <a:pPr>
              <a:buNone/>
            </a:pPr>
            <a:r>
              <a:rPr lang="ko-KR" altLang="en-US" dirty="0" smtClean="0"/>
              <a:t>   활공비행은 중력에 의한 위치 에너지가           운동에너지로 바뀌고 이 운동에너지로 양력을 얻어서 비행을 한다</a:t>
            </a:r>
            <a:r>
              <a:rPr lang="en-US" altLang="ko-KR" dirty="0" smtClean="0"/>
              <a:t>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가설 설정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4400" dirty="0" smtClean="0"/>
              <a:t>가설</a:t>
            </a:r>
            <a:r>
              <a:rPr lang="en-US" altLang="ko-KR" sz="4400" dirty="0" smtClean="0"/>
              <a:t>1 </a:t>
            </a:r>
          </a:p>
          <a:p>
            <a:pPr>
              <a:buNone/>
            </a:pPr>
            <a:r>
              <a:rPr lang="en-US" altLang="ko-KR" sz="4400" dirty="0" smtClean="0"/>
              <a:t>   </a:t>
            </a:r>
            <a:r>
              <a:rPr lang="ko-KR" altLang="en-US" sz="4400" dirty="0" smtClean="0"/>
              <a:t>무겁게 만들면 중력에 의해서 떨어지기 때문에 가볍게 만들면 더 멀리 날아갈 것이다</a:t>
            </a:r>
            <a:r>
              <a:rPr lang="en-US" altLang="ko-KR" sz="4400" dirty="0" smtClean="0"/>
              <a:t>.</a:t>
            </a:r>
          </a:p>
          <a:p>
            <a:pPr>
              <a:buNone/>
            </a:pPr>
            <a:endParaRPr lang="en-US" altLang="ko-KR" dirty="0" smtClean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</a:t>
            </a:r>
            <a:r>
              <a:rPr lang="ko-KR" altLang="en-US" dirty="0" smtClean="0"/>
              <a:t>탐구 준비물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29200" y="1357298"/>
            <a:ext cx="4114800" cy="4525963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탐구 준비물</a:t>
            </a:r>
            <a:endParaRPr lang="en-US" altLang="ko-KR" dirty="0" smtClean="0"/>
          </a:p>
          <a:p>
            <a:r>
              <a:rPr lang="en-US" altLang="ko-KR" dirty="0" smtClean="0"/>
              <a:t>1.</a:t>
            </a:r>
            <a:r>
              <a:rPr lang="ko-KR" altLang="en-US" dirty="0" smtClean="0"/>
              <a:t>신문지</a:t>
            </a:r>
            <a:r>
              <a:rPr lang="en-US" altLang="ko-KR" dirty="0" smtClean="0"/>
              <a:t>	</a:t>
            </a:r>
          </a:p>
          <a:p>
            <a:r>
              <a:rPr lang="en-US" altLang="ko-KR" dirty="0" smtClean="0"/>
              <a:t>2.</a:t>
            </a:r>
            <a:r>
              <a:rPr lang="ko-KR" altLang="en-US" dirty="0" smtClean="0"/>
              <a:t>복사용지</a:t>
            </a:r>
            <a:endParaRPr lang="en-US" altLang="ko-KR" dirty="0" smtClean="0"/>
          </a:p>
          <a:p>
            <a:r>
              <a:rPr lang="en-US" altLang="ko-KR" dirty="0" smtClean="0"/>
              <a:t>3.</a:t>
            </a:r>
            <a:r>
              <a:rPr lang="ko-KR" altLang="en-US" dirty="0" smtClean="0"/>
              <a:t>인쇄물용지</a:t>
            </a:r>
            <a:endParaRPr lang="en-US" altLang="ko-KR" dirty="0" smtClean="0"/>
          </a:p>
          <a:p>
            <a:r>
              <a:rPr lang="en-US" altLang="ko-KR" dirty="0" smtClean="0"/>
              <a:t>4.</a:t>
            </a:r>
            <a:r>
              <a:rPr lang="ko-KR" altLang="en-US" dirty="0" smtClean="0"/>
              <a:t>두꺼운 책 표지</a:t>
            </a:r>
            <a:endParaRPr lang="en-US" altLang="ko-KR" dirty="0" smtClean="0"/>
          </a:p>
          <a:p>
            <a:r>
              <a:rPr lang="en-US" altLang="ko-KR" dirty="0" smtClean="0"/>
              <a:t>(</a:t>
            </a:r>
            <a:r>
              <a:rPr lang="ko-KR" altLang="en-US" dirty="0" smtClean="0"/>
              <a:t>가로</a:t>
            </a:r>
            <a:r>
              <a:rPr lang="en-US" altLang="ko-KR" dirty="0" smtClean="0"/>
              <a:t> 19.5cm)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(</a:t>
            </a:r>
            <a:r>
              <a:rPr lang="ko-KR" altLang="en-US" dirty="0" smtClean="0"/>
              <a:t>세로</a:t>
            </a:r>
            <a:r>
              <a:rPr lang="en-US" altLang="ko-KR" dirty="0" smtClean="0"/>
              <a:t> 27.5cm)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786" y="5857892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rgbClr val="FF0000"/>
                </a:solidFill>
              </a:rPr>
              <a:t>전자저울이 없어서 무게는 재지 못하였습니다</a:t>
            </a:r>
            <a:r>
              <a:rPr lang="en-US" altLang="ko-KR" sz="2800" dirty="0" smtClean="0">
                <a:solidFill>
                  <a:srgbClr val="FF0000"/>
                </a:solidFill>
              </a:rPr>
              <a:t>.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  <p:pic>
        <p:nvPicPr>
          <p:cNvPr id="7" name="그림 6" descr="13753951250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357298"/>
            <a:ext cx="3886200" cy="2914650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7-1</a:t>
            </a:r>
            <a:r>
              <a:rPr lang="ko-KR" altLang="en-US" dirty="0" smtClean="0"/>
              <a:t>탐구의 실제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500694" y="1600200"/>
            <a:ext cx="3643306" cy="4525963"/>
          </a:xfrm>
        </p:spPr>
        <p:txBody>
          <a:bodyPr/>
          <a:lstStyle/>
          <a:p>
            <a:r>
              <a:rPr lang="ko-KR" altLang="en-US" dirty="0" smtClean="0"/>
              <a:t>각각 다른 재료로 </a:t>
            </a:r>
            <a:r>
              <a:rPr lang="en-US" altLang="ko-KR" dirty="0" smtClean="0"/>
              <a:t> </a:t>
            </a:r>
            <a:r>
              <a:rPr lang="ko-KR" altLang="en-US" dirty="0" smtClean="0"/>
              <a:t>똑같은 모양</a:t>
            </a:r>
            <a:r>
              <a:rPr lang="en-US" altLang="ko-KR" dirty="0" smtClean="0"/>
              <a:t>,</a:t>
            </a:r>
          </a:p>
          <a:p>
            <a:pPr>
              <a:buNone/>
            </a:pPr>
            <a:r>
              <a:rPr lang="ko-KR" altLang="en-US" dirty="0" smtClean="0"/>
              <a:t>   똑같은 크기로 비행기를 만든다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" name="그림 4" descr="13753952840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785926"/>
            <a:ext cx="3886200" cy="2914650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7-2</a:t>
            </a:r>
            <a:r>
              <a:rPr lang="ko-KR" altLang="en-US" dirty="0" smtClean="0"/>
              <a:t>탐구의 실제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86314" y="1600200"/>
            <a:ext cx="4357686" cy="4525963"/>
          </a:xfrm>
        </p:spPr>
        <p:txBody>
          <a:bodyPr/>
          <a:lstStyle/>
          <a:p>
            <a:r>
              <a:rPr lang="ko-KR" altLang="en-US" dirty="0" smtClean="0"/>
              <a:t>신문지로 만든 종이비행기를 날림</a:t>
            </a:r>
            <a:endParaRPr lang="en-US" altLang="ko-KR" dirty="0" smtClean="0"/>
          </a:p>
          <a:p>
            <a:r>
              <a:rPr lang="ko-KR" altLang="en-US" dirty="0" smtClean="0"/>
              <a:t>재료에 힘이 없어 양력을 받지 못하고 비행기 형태를 유지하지 못하였다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" name="그림 4" descr="13753954569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785926"/>
            <a:ext cx="3886200" cy="291465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7-3</a:t>
            </a:r>
            <a:r>
              <a:rPr lang="ko-KR" altLang="en-US" dirty="0" smtClean="0"/>
              <a:t>탐구의 실제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43504" y="1600200"/>
            <a:ext cx="4000496" cy="4525963"/>
          </a:xfrm>
        </p:spPr>
        <p:txBody>
          <a:bodyPr/>
          <a:lstStyle/>
          <a:p>
            <a:r>
              <a:rPr lang="ko-KR" altLang="en-US" dirty="0" smtClean="0"/>
              <a:t>복사용지로 만든 종이비행기를 날림</a:t>
            </a:r>
            <a:endParaRPr lang="en-US" altLang="ko-KR" dirty="0" smtClean="0"/>
          </a:p>
          <a:p>
            <a:r>
              <a:rPr lang="ko-KR" altLang="en-US" dirty="0" smtClean="0"/>
              <a:t>비행기 형태를 유지하고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날아가는 모습을 보였으나</a:t>
            </a:r>
            <a:r>
              <a:rPr lang="en-US" altLang="ko-KR" dirty="0" smtClean="0"/>
              <a:t> </a:t>
            </a:r>
            <a:r>
              <a:rPr lang="ko-KR" altLang="en-US" dirty="0" smtClean="0"/>
              <a:t>역방향으로 되돌아 오는 모습도 보였다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en-US" altLang="ko-KR" dirty="0" smtClean="0"/>
          </a:p>
        </p:txBody>
      </p:sp>
      <p:pic>
        <p:nvPicPr>
          <p:cNvPr id="7" name="그림 6" descr="20130802_0718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571612"/>
            <a:ext cx="4643438" cy="3482579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7-4</a:t>
            </a:r>
            <a:r>
              <a:rPr lang="ko-KR" altLang="en-US" dirty="0" smtClean="0"/>
              <a:t>탐구의 실제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628" y="1600200"/>
            <a:ext cx="4143372" cy="4525963"/>
          </a:xfrm>
        </p:spPr>
        <p:txBody>
          <a:bodyPr/>
          <a:lstStyle/>
          <a:p>
            <a:r>
              <a:rPr lang="ko-KR" altLang="en-US" dirty="0" smtClean="0"/>
              <a:t>인쇄물 용지로 만든 종이비행기를 날림</a:t>
            </a:r>
            <a:endParaRPr lang="en-US" altLang="ko-KR" dirty="0" smtClean="0"/>
          </a:p>
          <a:p>
            <a:r>
              <a:rPr lang="ko-KR" altLang="en-US" dirty="0" smtClean="0"/>
              <a:t>복사용지로 만든 비행기와 나는 모습 등이 비슷하였다</a:t>
            </a:r>
            <a:r>
              <a:rPr lang="en-US" altLang="ko-KR" dirty="0" smtClean="0"/>
              <a:t>.</a:t>
            </a:r>
          </a:p>
        </p:txBody>
      </p:sp>
      <p:pic>
        <p:nvPicPr>
          <p:cNvPr id="6" name="그림 5" descr="13753956409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2000240"/>
            <a:ext cx="3886200" cy="291465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7-5</a:t>
            </a:r>
            <a:r>
              <a:rPr lang="ko-KR" altLang="en-US" dirty="0" smtClean="0"/>
              <a:t>탐구의 실제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43504" y="1600200"/>
            <a:ext cx="4000496" cy="4525963"/>
          </a:xfrm>
        </p:spPr>
        <p:txBody>
          <a:bodyPr/>
          <a:lstStyle/>
          <a:p>
            <a:r>
              <a:rPr lang="ko-KR" altLang="en-US" dirty="0" smtClean="0"/>
              <a:t>두꺼운 책 표지로 만든 종이비행기를 날림</a:t>
            </a:r>
            <a:endParaRPr lang="en-US" altLang="ko-KR" dirty="0" smtClean="0"/>
          </a:p>
          <a:p>
            <a:r>
              <a:rPr lang="ko-KR" altLang="en-US" dirty="0" smtClean="0"/>
              <a:t>던지는 힘만큼만 날아가 그 자리에서 떨어져 버리고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비행하는 모습은 보이지 않았다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</p:txBody>
      </p:sp>
      <p:pic>
        <p:nvPicPr>
          <p:cNvPr id="7" name="그림 6" descr="20130802_0723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714488"/>
            <a:ext cx="4357686" cy="3268264"/>
          </a:xfrm>
          <a:prstGeom prst="rect">
            <a:avLst/>
          </a:prstGeom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</a:t>
            </a:r>
            <a:r>
              <a:rPr lang="ko-KR" altLang="en-US" dirty="0" smtClean="0"/>
              <a:t>탐구결과</a:t>
            </a:r>
            <a:endParaRPr lang="ko-KR" altLang="en-US" dirty="0"/>
          </a:p>
        </p:txBody>
      </p:sp>
      <p:graphicFrame>
        <p:nvGraphicFramePr>
          <p:cNvPr id="4" name="차트 3"/>
          <p:cNvGraphicFramePr/>
          <p:nvPr/>
        </p:nvGraphicFramePr>
        <p:xfrm>
          <a:off x="251520" y="1556792"/>
          <a:ext cx="8424936" cy="4712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</a:t>
            </a:r>
            <a:r>
              <a:rPr lang="ko-KR" altLang="en-US" dirty="0" smtClean="0"/>
              <a:t>결론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종이비행기가 날기 위해서는 적정한 재질과 크기로 만들어야 날수 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종이비행기가 잘 날기 위해서는 양력</a:t>
            </a:r>
            <a:r>
              <a:rPr lang="en-US" altLang="ko-KR" dirty="0" smtClean="0"/>
              <a:t>,</a:t>
            </a:r>
            <a:r>
              <a:rPr lang="ko-KR" altLang="en-US" dirty="0" smtClean="0"/>
              <a:t>중력</a:t>
            </a:r>
            <a:r>
              <a:rPr lang="en-US" altLang="ko-KR" dirty="0" smtClean="0"/>
              <a:t>,</a:t>
            </a:r>
            <a:r>
              <a:rPr lang="ko-KR" altLang="en-US" dirty="0" smtClean="0"/>
              <a:t>항력이 있어야</a:t>
            </a:r>
            <a:r>
              <a:rPr lang="en-US" altLang="ko-KR" dirty="0" smtClean="0"/>
              <a:t> </a:t>
            </a:r>
            <a:r>
              <a:rPr lang="ko-KR" altLang="en-US" dirty="0" smtClean="0"/>
              <a:t>잘난다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</a:t>
            </a:r>
            <a:r>
              <a:rPr lang="ko-KR" altLang="en-US" dirty="0" smtClean="0"/>
              <a:t>프로젝트탐구를 마치며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지금까지는 종이비행기가 바람에 영향으로 날아 다니는 줄 알았는데 이번 프로젝트로 비행기가 날기 위해서는 양력</a:t>
            </a:r>
            <a:r>
              <a:rPr lang="en-US" altLang="ko-KR" dirty="0" smtClean="0"/>
              <a:t>,</a:t>
            </a:r>
            <a:r>
              <a:rPr lang="ko-KR" altLang="en-US" dirty="0" smtClean="0"/>
              <a:t>중력</a:t>
            </a:r>
            <a:r>
              <a:rPr lang="en-US" altLang="ko-KR" dirty="0" smtClean="0"/>
              <a:t>,</a:t>
            </a:r>
            <a:r>
              <a:rPr lang="ko-KR" altLang="en-US" dirty="0" smtClean="0"/>
              <a:t>항력이 필요하다는 것을 알았다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열정">
  <a:themeElements>
    <a:clrScheme name="열정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열정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열정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267</TotalTime>
  <Words>355</Words>
  <Application>Microsoft Office PowerPoint</Application>
  <PresentationFormat>화면 슬라이드 쇼(4:3)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열정</vt:lpstr>
      <vt:lpstr>종이비행기가 잘 날기 위한 조건</vt:lpstr>
      <vt:lpstr>목차</vt:lpstr>
      <vt:lpstr>1.탐구동기</vt:lpstr>
      <vt:lpstr>2.탐구기간 및 조건</vt:lpstr>
      <vt:lpstr>3. 탐구목적</vt:lpstr>
      <vt:lpstr>4. 이론적 배경</vt:lpstr>
      <vt:lpstr>5. 가설 설정</vt:lpstr>
      <vt:lpstr>6.탐구 준비물</vt:lpstr>
      <vt:lpstr>7-1탐구의 실제</vt:lpstr>
      <vt:lpstr>7-2탐구의 실제</vt:lpstr>
      <vt:lpstr>7-3탐구의 실제</vt:lpstr>
      <vt:lpstr>7-4탐구의 실제</vt:lpstr>
      <vt:lpstr>7-5탐구의 실제</vt:lpstr>
      <vt:lpstr>8.탐구결과</vt:lpstr>
      <vt:lpstr>9.결론</vt:lpstr>
      <vt:lpstr>10.프로젝트탐구를 마치며</vt:lpstr>
    </vt:vector>
  </TitlesOfParts>
  <Company>KOREA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종이비행기가 잘 날기 위한 조건</dc:title>
  <dc:creator>USER</dc:creator>
  <cp:lastModifiedBy>kim</cp:lastModifiedBy>
  <cp:revision>30</cp:revision>
  <dcterms:created xsi:type="dcterms:W3CDTF">2013-07-31T00:11:02Z</dcterms:created>
  <dcterms:modified xsi:type="dcterms:W3CDTF">2013-09-28T07:43:46Z</dcterms:modified>
</cp:coreProperties>
</file>