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6" r:id="rId2"/>
    <p:sldId id="269" r:id="rId3"/>
    <p:sldId id="267" r:id="rId4"/>
    <p:sldId id="256" r:id="rId5"/>
    <p:sldId id="270" r:id="rId6"/>
    <p:sldId id="257" r:id="rId7"/>
    <p:sldId id="273" r:id="rId8"/>
    <p:sldId id="258" r:id="rId9"/>
    <p:sldId id="259" r:id="rId10"/>
    <p:sldId id="268" r:id="rId11"/>
    <p:sldId id="262" r:id="rId12"/>
    <p:sldId id="271" r:id="rId13"/>
    <p:sldId id="263" r:id="rId14"/>
    <p:sldId id="272" r:id="rId15"/>
    <p:sldId id="264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2A519B-7BE9-42A7-81A3-BB0D1BB0B255}" type="datetimeFigureOut">
              <a:rPr lang="ko-KR" altLang="en-US" smtClean="0"/>
              <a:pPr/>
              <a:t>2010-07-12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6C2682-27C3-4615-AD09-96CC2FF324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7EF39-F019-45AB-ADB8-B22E2B7B50CF}" type="datetimeFigureOut">
              <a:rPr lang="ko-KR" altLang="en-US" smtClean="0"/>
              <a:pPr/>
              <a:t>2010-07-12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C1C1-9656-4754-AF76-F383C76523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7EF39-F019-45AB-ADB8-B22E2B7B50CF}" type="datetimeFigureOut">
              <a:rPr lang="ko-KR" altLang="en-US" smtClean="0"/>
              <a:pPr/>
              <a:t>2010-07-12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C1C1-9656-4754-AF76-F383C76523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7EF39-F019-45AB-ADB8-B22E2B7B50CF}" type="datetimeFigureOut">
              <a:rPr lang="ko-KR" altLang="en-US" smtClean="0"/>
              <a:pPr/>
              <a:t>2010-07-12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C1C1-9656-4754-AF76-F383C76523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7EF39-F019-45AB-ADB8-B22E2B7B50CF}" type="datetimeFigureOut">
              <a:rPr lang="ko-KR" altLang="en-US" smtClean="0"/>
              <a:pPr/>
              <a:t>2010-07-12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C1C1-9656-4754-AF76-F383C76523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7EF39-F019-45AB-ADB8-B22E2B7B50CF}" type="datetimeFigureOut">
              <a:rPr lang="ko-KR" altLang="en-US" smtClean="0"/>
              <a:pPr/>
              <a:t>2010-07-12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C1C1-9656-4754-AF76-F383C76523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7EF39-F019-45AB-ADB8-B22E2B7B50CF}" type="datetimeFigureOut">
              <a:rPr lang="ko-KR" altLang="en-US" smtClean="0"/>
              <a:pPr/>
              <a:t>2010-07-12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C1C1-9656-4754-AF76-F383C76523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7EF39-F019-45AB-ADB8-B22E2B7B50CF}" type="datetimeFigureOut">
              <a:rPr lang="ko-KR" altLang="en-US" smtClean="0"/>
              <a:pPr/>
              <a:t>2010-07-12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C1C1-9656-4754-AF76-F383C76523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7EF39-F019-45AB-ADB8-B22E2B7B50CF}" type="datetimeFigureOut">
              <a:rPr lang="ko-KR" altLang="en-US" smtClean="0"/>
              <a:pPr/>
              <a:t>2010-07-12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C1C1-9656-4754-AF76-F383C76523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7EF39-F019-45AB-ADB8-B22E2B7B50CF}" type="datetimeFigureOut">
              <a:rPr lang="ko-KR" altLang="en-US" smtClean="0"/>
              <a:pPr/>
              <a:t>2010-07-12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C1C1-9656-4754-AF76-F383C76523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7EF39-F019-45AB-ADB8-B22E2B7B50CF}" type="datetimeFigureOut">
              <a:rPr lang="ko-KR" altLang="en-US" smtClean="0"/>
              <a:pPr/>
              <a:t>2010-07-12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C1C1-9656-4754-AF76-F383C76523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7EF39-F019-45AB-ADB8-B22E2B7B50CF}" type="datetimeFigureOut">
              <a:rPr lang="ko-KR" altLang="en-US" smtClean="0"/>
              <a:pPr/>
              <a:t>2010-07-12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4C1C1-9656-4754-AF76-F383C76523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7EF39-F019-45AB-ADB8-B22E2B7B50CF}" type="datetimeFigureOut">
              <a:rPr lang="ko-KR" altLang="en-US" smtClean="0"/>
              <a:pPr/>
              <a:t>2010-07-12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4C1C1-9656-4754-AF76-F383C76523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jpe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jpeg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hyperlink" Target="http://blog.naver.com/siceco/90082291273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jpeg"/><Relationship Id="rId4" Type="http://schemas.openxmlformats.org/officeDocument/2006/relationships/hyperlink" Target="http://imagesearch.naver.com/search.naver?where=idetail&amp;rev=10&amp;query=%C5%F5%B9%DF%B7%E7&amp;from=image&amp;ac=-1&amp;sort=0&amp;res_fr=0&amp;res_to=0&amp;merge=0&amp;spq=0&amp;start=13&amp;a=pho_l&amp;f=tab&amp;r=13&amp;u=http://news.naver.com/main/read.nhn?mode=LSD&amp;mid=sec&amp;sid1=104&amp;oid=005&amp;aid=0000283872&amp;thumbnail=http://thumbview02.search.naver.com/thumbnails?q=http://imgnews.naver.com/image/005/2007/07/16/070716_8_003.jpg&amp;signature=302537583530&amp;gdid=8800006F_000000000000000000283872&amp;a_q=&amp;n_q=&amp;o_q=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plan.ppt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youtube.com/watch?v=hzyO33fMGMM&amp;feature=fvs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9.jpeg"/><Relationship Id="rId3" Type="http://schemas.openxmlformats.org/officeDocument/2006/relationships/hyperlink" Target="http://imagesearch.naver.com/search.naver?where=idetail&amp;rev=10&amp;query=%B6%B0%BF%C0%B8%A3%B4%D9&amp;from=image&amp;ac=-1&amp;sort=0&amp;res_fr=0&amp;res_to=0&amp;merge=0&amp;spq=1&amp;start=8&amp;a=pho_l&amp;f=tab&amp;r=8&amp;u=http://photo.naver.com/view/2005013121471319826&amp;thumbnail=http://thumbview02.search.naver.com/thumbnails?q=http://boomfiles.naver.net/data15/gallery/2005-01/31/47/26m13198m0.jpg&amp;signature=851502352758&amp;gdid=90000006_000000001BD33CCF9B4B8F12&amp;a_q=&amp;n_q=&amp;o_q=" TargetMode="External"/><Relationship Id="rId7" Type="http://schemas.openxmlformats.org/officeDocument/2006/relationships/hyperlink" Target="http://imagesearch.naver.com/search.naver?where=idetail&amp;rev=10&amp;query=%BA%F1%B4%D2%BA%C0%C1%F6&amp;from=image&amp;ac=-1&amp;sort=0&amp;res_fr=0&amp;res_to=0&amp;merge=0&amp;spq=1&amp;start=4&amp;a=pho_l&amp;f=tab&amp;r=4&amp;u=http://blog.naver.com/badaumi?Redirect=Log&amp;logNo=20106983382&amp;thumbnail=http://thumbview01.search.naver.com/thumbnails?q=http://blogfiles.naver.net/20100602_122/badaumi_1275482130932Rg1Sy_jpg/p1000392_badaumi.jpg&amp;signature=612791903425&amp;gdid=90000003_0000000000000004AE7837D6&amp;a_q=&amp;n_q=&amp;o_q=" TargetMode="External"/><Relationship Id="rId12" Type="http://schemas.openxmlformats.org/officeDocument/2006/relationships/hyperlink" Target="http://imagesearch.naver.com/search.naver?where=idetail&amp;rev=10&amp;query=%B0%A1%B6%F3%BE%C9%B4%D9&amp;from=image&amp;ac=-1&amp;sort=0&amp;res_fr=0&amp;res_to=0&amp;merge=0&amp;spq=0&amp;start=19&amp;a=pho_l&amp;f=tab&amp;r=19&amp;u=http://blog.naver.com/dlcksal111?Redirect=Log&amp;logNo=20102919924&amp;thumbnail=http://thumbview01.search.naver.com/thumbnails?q=http://blogfiles.naver.net/20100328_104/dlcksal111_12697023974157kNqA_jpg/342112(0)-550335_12570_dlcksal111.jpg&amp;signature=410822606181&amp;gdid=90000003_0000000000000004AE3A36F4&amp;a_q=&amp;n_q=&amp;o_q=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8.jpeg"/><Relationship Id="rId5" Type="http://schemas.openxmlformats.org/officeDocument/2006/relationships/hyperlink" Target="http://imagesearch.naver.com/search.naver?where=idetail&amp;rev=10&amp;query=%BE%F3%C0%BD%20&amp;from=image&amp;ac=-1&amp;sort=0&amp;res_fr=0&amp;res_to=0&amp;merge=0&amp;spq=1&amp;start=1&amp;a=pho_l&amp;f=tab&amp;r=1&amp;u=http://cafe.naver.com/logosesang/710218&amp;thumbnail=http://thumbview01.search.naver.com/thumbnails?q=http://cafefiles.naver.net/20100531_148/kidpurple_1275265553219jlsuH_jpg/%BE%F3%C0%BD-converted_kidpurple.jpg&amp;signature=384527905771&amp;gdid=90000004_00C02917000AD64A00000000&amp;a_q=&amp;n_q=&amp;o_q=" TargetMode="External"/><Relationship Id="rId10" Type="http://schemas.openxmlformats.org/officeDocument/2006/relationships/hyperlink" Target="http://imagesearch.naver.com/search.naver?where=idetail&amp;rev=10&amp;query=%BF%F8%C0%CE&amp;from=image&amp;ac=-1&amp;sort=0&amp;res_fr=0&amp;res_to=0&amp;merge=0&amp;spq=1&amp;start=12&amp;a=pho_l&amp;f=tab&amp;r=12&amp;u=http://blog.naver.com/mr0408andjc?Redirect=Log&amp;logNo=30086635936&amp;thumbnail=http://thumbview01.search.naver.com/thumbnails?q=http://blogfiles.naver.net/20100523_207/mr0408andjc_1274607824044vSdi2_jpg/%C1%D6%BA%CE%BA%F1%B8%B8%C0%C7%BF%F8%C0%CE_mr0408andjc.jpg&amp;signature=1022407727981&amp;gdid=90000003_0000000000000007014DA1A0&amp;a_q=&amp;n_q=&amp;o_q=" TargetMode="External"/><Relationship Id="rId4" Type="http://schemas.openxmlformats.org/officeDocument/2006/relationships/image" Target="../media/image4.jpeg"/><Relationship Id="rId9" Type="http://schemas.openxmlformats.org/officeDocument/2006/relationships/image" Target="../media/image7.jpeg"/><Relationship Id="rId1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13" Type="http://schemas.openxmlformats.org/officeDocument/2006/relationships/image" Target="../media/image18.jpeg"/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12" Type="http://schemas.openxmlformats.org/officeDocument/2006/relationships/hyperlink" Target="http://www.google.co.uk/imgres?imgurl=http://www.priori2ude.net/archives/Flood_Insurance.gif&amp;imgrefurl=http://www.priori2ude.net/archives/2007/12/index.html&amp;usg=__or_W7H-RE2ey0n9m3_1eFQOR9bo=&amp;h=309&amp;w=490&amp;sz=9&amp;hl=en&amp;start=12&amp;um=1&amp;itbs=1&amp;tbnid=OgJu9d854Z1rUM:&amp;tbnh=82&amp;tbnw=130&amp;prev=/images?q=flood&amp;um=1&amp;hl=en&amp;tbs=isch:1" TargetMode="External"/><Relationship Id="rId2" Type="http://schemas.openxmlformats.org/officeDocument/2006/relationships/hyperlink" Target="http://imagesearch.naver.com/search.naver?where=idetail&amp;rev=10&amp;query=%BE%F3%C0%BD%20&amp;from=image&amp;ac=-1&amp;sort=0&amp;res_fr=0&amp;res_to=0&amp;merge=0&amp;spq=1&amp;start=1&amp;a=pho_l&amp;f=tab&amp;r=1&amp;u=http://cafe.naver.com/logosesang/710218&amp;thumbnail=http://thumbview01.search.naver.com/thumbnails?q=http://cafefiles.naver.net/20100531_148/kidpurple_1275265553219jlsuH_jpg/%BE%F3%C0%BD-converted_kidpurple.jpg&amp;signature=384527905771&amp;gdid=90000004_00C02917000AD64A00000000&amp;a_q=&amp;n_q=&amp;o_q=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11" Type="http://schemas.openxmlformats.org/officeDocument/2006/relationships/image" Target="../media/image17.jpeg"/><Relationship Id="rId5" Type="http://schemas.openxmlformats.org/officeDocument/2006/relationships/image" Target="../media/image14.jpeg"/><Relationship Id="rId10" Type="http://schemas.openxmlformats.org/officeDocument/2006/relationships/hyperlink" Target="http://imagesearch.naver.com/search.naver?where=idetail&amp;rev=10&amp;query=%B1%BC%B6%D2%BF%AC%B1%E2&amp;from=image&amp;ac=-1&amp;sort=0&amp;res_fr=0&amp;res_to=0&amp;merge=0&amp;spq=1&amp;start=1&amp;a=pho_l&amp;f=tab&amp;r=1&amp;u=http://blog.naver.com/dosi0305?Redirect=Log&amp;logNo=40108702504&amp;thumbnail=http://thumbview02.search.naver.com/thumbnails?q=http://blogfiles.naver.net/20100617_40/dosi0305_1276732786616yfNAA_jpg/12_dosi0305.jpg&amp;signature=720114818444&amp;gdid=90000003_000000000000000956AA3B28&amp;a_q=&amp;n_q=&amp;o_q=" TargetMode="External"/><Relationship Id="rId4" Type="http://schemas.openxmlformats.org/officeDocument/2006/relationships/hyperlink" Target="http://imagesearch.naver.com/search.naver?where=idetail&amp;rev=10&amp;query=%BA%F1%B4%D2%BA%C0%C1%F6&amp;from=image&amp;ac=-1&amp;sort=0&amp;res_fr=0&amp;res_to=0&amp;merge=0&amp;spq=1&amp;start=1&amp;a=pho_l&amp;f=tab&amp;r=1&amp;u=http://cafe.naver.com/coffeeinlife/3333&amp;thumbnail=http://thumbview01.search.naver.com/thumbnails?q=http://cafefiles.naver.net/20090828_151/juhanarim_1251436677984Gsl8V_jpg/cook_155_juhanarim_juhanarim.jpg&amp;signature=1046586340578&amp;gdid=90000004_011AEA7500000D0500000000&amp;a_q=&amp;n_q=&amp;o_q=" TargetMode="External"/><Relationship Id="rId9" Type="http://schemas.openxmlformats.org/officeDocument/2006/relationships/image" Target="../media/image16.jpeg"/><Relationship Id="rId1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4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altLang="ko-KR" dirty="0" smtClean="0"/>
              <a:t>Let’s review.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43608" y="1772816"/>
            <a:ext cx="6120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/>
              <a:t>Jenny: Chinese food is great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11760" y="2924944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/>
              <a:t> You’re telling me.</a:t>
            </a:r>
            <a:endParaRPr lang="ko-KR" alt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691680" y="3573016"/>
            <a:ext cx="273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/>
              <a:t>/ you can say</a:t>
            </a:r>
            <a:endParaRPr lang="ko-KR" alt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691680" y="4365104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/>
              <a:t>* I don’t think so.</a:t>
            </a:r>
            <a:endParaRPr lang="ko-KR" alt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1475656" y="2260770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/>
              <a:t>   Hint</a:t>
            </a:r>
            <a:r>
              <a:rPr lang="en-US" altLang="ko-KR" sz="2400" smtClean="0"/>
              <a:t>: </a:t>
            </a:r>
            <a:r>
              <a:rPr lang="en-US" altLang="ko-KR" sz="2400" smtClean="0">
                <a:solidFill>
                  <a:srgbClr val="FFC000"/>
                </a:solidFill>
              </a:rPr>
              <a:t>You’re~                    </a:t>
            </a:r>
            <a:endParaRPr lang="ko-KR" altLang="en-US" sz="2400" dirty="0">
              <a:solidFill>
                <a:srgbClr val="FFC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27984" y="3573016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/>
              <a:t>that again.</a:t>
            </a:r>
            <a:endParaRPr lang="ko-KR" alt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395536" y="5517232"/>
            <a:ext cx="5688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err="1" smtClean="0">
                <a:solidFill>
                  <a:srgbClr val="00B050"/>
                </a:solidFill>
              </a:rPr>
              <a:t>Cf</a:t>
            </a:r>
            <a:r>
              <a:rPr lang="en-US" altLang="ko-KR" sz="2800" dirty="0" smtClean="0">
                <a:solidFill>
                  <a:srgbClr val="00B050"/>
                </a:solidFill>
              </a:rPr>
              <a:t>) I’m telling you. : </a:t>
            </a:r>
            <a:endParaRPr lang="ko-KR" altLang="en-US" sz="2800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23928" y="5589241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/>
              <a:t>정말이야</a:t>
            </a:r>
            <a:endParaRPr lang="ko-KR" alt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187624" y="2852936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/>
              <a:t>Tom :</a:t>
            </a:r>
            <a:endParaRPr lang="ko-KR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5" grpId="0"/>
      <p:bldP spid="6" grpId="0"/>
      <p:bldP spid="9" grpId="0"/>
      <p:bldP spid="11" grpId="0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US" altLang="ko-KR" sz="3600" b="1" dirty="0" smtClean="0"/>
              <a:t> </a:t>
            </a:r>
            <a:r>
              <a:rPr lang="en-US" altLang="ko-KR" sz="2800" b="1" dirty="0" smtClean="0"/>
              <a:t>Tuvalu is disappearing.  Put the steps in order.</a:t>
            </a:r>
            <a:br>
              <a:rPr lang="en-US" altLang="ko-KR" sz="2800" b="1" dirty="0" smtClean="0"/>
            </a:br>
            <a:r>
              <a:rPr lang="en-US" altLang="ko-KR" sz="2800" b="1" dirty="0" smtClean="0"/>
              <a:t>p108</a:t>
            </a:r>
            <a:endParaRPr lang="ko-KR" altLang="en-US" sz="28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980729"/>
            <a:ext cx="8229600" cy="4752528"/>
          </a:xfrm>
        </p:spPr>
        <p:txBody>
          <a:bodyPr/>
          <a:lstStyle/>
          <a:p>
            <a:pPr>
              <a:buNone/>
            </a:pPr>
            <a:r>
              <a:rPr lang="en-US" altLang="ko-KR" dirty="0" smtClean="0"/>
              <a:t> a)</a:t>
            </a:r>
            <a:endParaRPr lang="ko-KR" altLang="en-US" dirty="0"/>
          </a:p>
        </p:txBody>
      </p:sp>
      <p:pic>
        <p:nvPicPr>
          <p:cNvPr id="3075" name="Picture 3" descr="C:\Documents and Settings\n\바탕 화면\My Pictures\CAHEAN8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204864"/>
            <a:ext cx="1152128" cy="1036915"/>
          </a:xfrm>
          <a:prstGeom prst="rect">
            <a:avLst/>
          </a:prstGeom>
          <a:noFill/>
        </p:spPr>
      </p:pic>
      <p:pic>
        <p:nvPicPr>
          <p:cNvPr id="3076" name="Picture 4" descr="C:\Documents and Settings\n\바탕 화면\My Pictures\CAADK78X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3573016"/>
            <a:ext cx="1143672" cy="861566"/>
          </a:xfrm>
          <a:prstGeom prst="rect">
            <a:avLst/>
          </a:prstGeom>
          <a:noFill/>
        </p:spPr>
      </p:pic>
      <p:pic>
        <p:nvPicPr>
          <p:cNvPr id="3077" name="Picture 5" descr="C:\Documents and Settings\n\바탕 화면\My Pictures\CAZGQT2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4725144"/>
            <a:ext cx="1009650" cy="1143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555776" y="1268760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chemeClr val="accent2">
                    <a:lumMod val="50000"/>
                  </a:schemeClr>
                </a:solidFill>
              </a:rPr>
              <a:t>The sea level rises.</a:t>
            </a:r>
            <a:endParaRPr lang="ko-KR" altLang="en-US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55776" y="2492896"/>
            <a:ext cx="5688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solidFill>
                  <a:schemeClr val="accent3">
                    <a:lumMod val="50000"/>
                  </a:schemeClr>
                </a:solidFill>
              </a:rPr>
              <a:t>Global warming</a:t>
            </a:r>
            <a:endParaRPr lang="ko-KR" altLang="en-US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83768" y="3717032"/>
            <a:ext cx="6408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accent4">
                    <a:lumMod val="50000"/>
                  </a:schemeClr>
                </a:solidFill>
              </a:rPr>
              <a:t>Tuvalu could disappear in 50 years.</a:t>
            </a:r>
            <a:endParaRPr lang="ko-KR" altLang="en-US" sz="2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11760" y="4869160"/>
            <a:ext cx="56886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solidFill>
                  <a:srgbClr val="7030A0"/>
                </a:solidFill>
              </a:rPr>
              <a:t>Warmer weather makes the ice melt.</a:t>
            </a:r>
            <a:endParaRPr lang="ko-KR" altLang="en-US" sz="3200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7544" y="2420888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</a:t>
            </a:r>
            <a:r>
              <a:rPr lang="en-US" altLang="ko-KR" sz="3200" dirty="0" smtClean="0"/>
              <a:t>b)</a:t>
            </a:r>
            <a:endParaRPr lang="ko-KR" alt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467544" y="3861048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/>
              <a:t>c)</a:t>
            </a:r>
            <a:endParaRPr lang="ko-KR" alt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467544" y="5157192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/>
              <a:t>d)</a:t>
            </a:r>
            <a:endParaRPr lang="ko-KR" altLang="en-US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0" y="6093296"/>
            <a:ext cx="9144000" cy="7694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sz="4000" dirty="0" smtClean="0"/>
              <a:t>Answer</a:t>
            </a:r>
            <a:r>
              <a:rPr lang="en-US" altLang="ko-KR" sz="4000" b="1" dirty="0" smtClean="0"/>
              <a:t>)    </a:t>
            </a:r>
            <a:r>
              <a:rPr lang="en-US" altLang="ko-KR" sz="4400" b="1" dirty="0" smtClean="0"/>
              <a:t>b – d – a </a:t>
            </a:r>
            <a:r>
              <a:rPr lang="en-US" altLang="ko-KR" sz="4000" b="1" dirty="0" smtClean="0"/>
              <a:t>-</a:t>
            </a:r>
            <a:r>
              <a:rPr lang="en-US" altLang="ko-KR" sz="4400" b="1" dirty="0" smtClean="0"/>
              <a:t> c</a:t>
            </a:r>
            <a:endParaRPr lang="ko-KR" altLang="en-US" sz="4400" b="1" dirty="0"/>
          </a:p>
        </p:txBody>
      </p:sp>
      <p:pic>
        <p:nvPicPr>
          <p:cNvPr id="3078" name="Picture 6" descr="C:\Documents and Settings\n\바탕 화면\My Pictures\123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3648" y="1196752"/>
            <a:ext cx="1230428" cy="7920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altLang="ko-KR" dirty="0" smtClean="0"/>
              <a:t>1)      </a:t>
            </a:r>
          </a:p>
          <a:p>
            <a:pPr>
              <a:buNone/>
            </a:pPr>
            <a:r>
              <a:rPr lang="en-US" altLang="ko-KR" dirty="0" smtClean="0"/>
              <a:t>   </a:t>
            </a:r>
          </a:p>
          <a:p>
            <a:pPr>
              <a:buNone/>
            </a:pP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          </a:t>
            </a:r>
            <a:r>
              <a:rPr lang="en-US" altLang="ko-KR" sz="4100" dirty="0" smtClean="0">
                <a:solidFill>
                  <a:schemeClr val="accent6">
                    <a:lumMod val="75000"/>
                  </a:schemeClr>
                </a:solidFill>
              </a:rPr>
              <a:t>I couldn’t sleep at all. The sea water was coming into my house.</a:t>
            </a:r>
          </a:p>
          <a:p>
            <a:pPr>
              <a:buNone/>
            </a:pPr>
            <a:r>
              <a:rPr lang="en-US" altLang="ko-KR" dirty="0" smtClean="0"/>
              <a:t>2)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</a:t>
            </a:r>
            <a:r>
              <a:rPr lang="en-US" altLang="ko-KR" sz="3600" dirty="0" smtClean="0">
                <a:solidFill>
                  <a:schemeClr val="tx2">
                    <a:lumMod val="75000"/>
                  </a:schemeClr>
                </a:solidFill>
              </a:rPr>
              <a:t>Because of global warming, the ice is melting. So, the sea level is rising.</a:t>
            </a:r>
          </a:p>
          <a:p>
            <a:pPr>
              <a:buNone/>
            </a:pPr>
            <a:r>
              <a:rPr lang="en-US" altLang="ko-KR" dirty="0" smtClean="0"/>
              <a:t>3)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</a:t>
            </a:r>
            <a:r>
              <a:rPr lang="en-US" altLang="ko-KR" dirty="0" smtClean="0">
                <a:solidFill>
                  <a:schemeClr val="accent6">
                    <a:lumMod val="50000"/>
                  </a:schemeClr>
                </a:solidFill>
              </a:rPr>
              <a:t>I’m going to write a letter and ask people to help us.</a:t>
            </a:r>
          </a:p>
          <a:p>
            <a:pPr>
              <a:buNone/>
            </a:pPr>
            <a:r>
              <a:rPr lang="en-US" altLang="ko-KR" dirty="0" smtClean="0"/>
              <a:t>         </a:t>
            </a:r>
          </a:p>
          <a:p>
            <a:pPr>
              <a:buNone/>
            </a:pPr>
            <a:r>
              <a:rPr lang="en-US" altLang="ko-KR" dirty="0" smtClean="0"/>
              <a:t>4)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</a:t>
            </a:r>
            <a:r>
              <a:rPr lang="en-US" altLang="ko-KR" dirty="0" smtClean="0">
                <a:solidFill>
                  <a:srgbClr val="002060"/>
                </a:solidFill>
              </a:rPr>
              <a:t>I’m worried about the future of our children.    </a:t>
            </a:r>
            <a:endParaRPr lang="ko-KR" altLang="en-US" sz="40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3861048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solidFill>
                  <a:schemeClr val="accent6">
                    <a:lumMod val="50000"/>
                  </a:schemeClr>
                </a:solidFill>
              </a:rPr>
              <a:t>What are you going to do about it?</a:t>
            </a:r>
            <a:endParaRPr lang="ko-KR" altLang="en-US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836712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solidFill>
                  <a:schemeClr val="accent6">
                    <a:lumMod val="75000"/>
                  </a:schemeClr>
                </a:solidFill>
              </a:rPr>
              <a:t>What happened last night?</a:t>
            </a:r>
            <a:endParaRPr lang="ko-KR" altLang="en-US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492896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accent1">
                    <a:lumMod val="50000"/>
                  </a:schemeClr>
                </a:solidFill>
              </a:rPr>
              <a:t>Why is your country sinking into the sea?</a:t>
            </a:r>
            <a:endParaRPr lang="ko-KR" altLang="en-US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 descr="C:\Documents and Settings\n\바탕 화면\My Pictures\CA8PADC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92696"/>
            <a:ext cx="360040" cy="540060"/>
          </a:xfrm>
          <a:prstGeom prst="rect">
            <a:avLst/>
          </a:prstGeom>
          <a:noFill/>
        </p:spPr>
      </p:pic>
      <p:pic>
        <p:nvPicPr>
          <p:cNvPr id="4099" name="Picture 3" descr="C:\Documents and Settings\n\바탕 화면\My Pictures\CAY3ZLX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340768"/>
            <a:ext cx="792088" cy="454131"/>
          </a:xfrm>
          <a:prstGeom prst="rect">
            <a:avLst/>
          </a:prstGeom>
          <a:noFill/>
        </p:spPr>
      </p:pic>
      <p:pic>
        <p:nvPicPr>
          <p:cNvPr id="4100" name="Picture 4" descr="C:\Documents and Settings\n\바탕 화면\My Pictures\CA01ILCP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2996952"/>
            <a:ext cx="360040" cy="556763"/>
          </a:xfrm>
          <a:prstGeom prst="rect">
            <a:avLst/>
          </a:prstGeom>
          <a:noFill/>
        </p:spPr>
      </p:pic>
      <p:pic>
        <p:nvPicPr>
          <p:cNvPr id="4101" name="Picture 5" descr="C:\Documents and Settings\n\바탕 화면\My Pictures\CAKFALM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4797152"/>
            <a:ext cx="654618" cy="432048"/>
          </a:xfrm>
          <a:prstGeom prst="rect">
            <a:avLst/>
          </a:prstGeom>
          <a:noFill/>
        </p:spPr>
      </p:pic>
      <p:pic>
        <p:nvPicPr>
          <p:cNvPr id="4102" name="Picture 6" descr="C:\Documents and Settings\n\바탕 화면\My Pictures\CANYRWUI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1560" y="6209928"/>
            <a:ext cx="483894" cy="648072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971600" y="5445224"/>
            <a:ext cx="6768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solidFill>
                  <a:schemeClr val="accent4">
                    <a:lumMod val="50000"/>
                  </a:schemeClr>
                </a:solidFill>
              </a:rPr>
              <a:t>What are you worried about ?</a:t>
            </a:r>
            <a:endParaRPr lang="ko-KR" altLang="en-US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15" name="Picture 2" descr="C:\Documents and Settings\n\바탕 화면\My Pictures\CA8PADC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420888"/>
            <a:ext cx="360040" cy="540060"/>
          </a:xfrm>
          <a:prstGeom prst="rect">
            <a:avLst/>
          </a:prstGeom>
          <a:noFill/>
        </p:spPr>
      </p:pic>
      <p:pic>
        <p:nvPicPr>
          <p:cNvPr id="16" name="Picture 2" descr="C:\Documents and Settings\n\바탕 화면\My Pictures\CA8PADC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149080"/>
            <a:ext cx="360040" cy="540060"/>
          </a:xfrm>
          <a:prstGeom prst="rect">
            <a:avLst/>
          </a:prstGeom>
          <a:noFill/>
        </p:spPr>
      </p:pic>
      <p:pic>
        <p:nvPicPr>
          <p:cNvPr id="17" name="Picture 2" descr="C:\Documents and Settings\n\바탕 화면\My Pictures\CA8PADC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5589240"/>
            <a:ext cx="360040" cy="540060"/>
          </a:xfrm>
          <a:prstGeom prst="rect">
            <a:avLst/>
          </a:prstGeom>
          <a:noFill/>
        </p:spPr>
      </p:pic>
      <p:sp>
        <p:nvSpPr>
          <p:cNvPr id="18" name="제목 17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51520" y="0"/>
            <a:ext cx="6480720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accent6">
                    <a:lumMod val="50000"/>
                  </a:schemeClr>
                </a:solidFill>
              </a:rPr>
              <a:t>Interview –p109</a:t>
            </a:r>
            <a:endParaRPr lang="ko-KR" alt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altLang="ko-KR" dirty="0" smtClean="0"/>
              <a:t>Formative test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n-US" altLang="ko-KR" dirty="0" smtClean="0"/>
              <a:t>1. It’s in the Pacific Ocean near Australia.</a:t>
            </a:r>
          </a:p>
          <a:p>
            <a:r>
              <a:rPr lang="en-US" altLang="ko-KR" dirty="0" smtClean="0"/>
              <a:t>2. To ask for a help.</a:t>
            </a:r>
          </a:p>
          <a:p>
            <a:r>
              <a:rPr lang="en-US" altLang="ko-KR" dirty="0" smtClean="0"/>
              <a:t>3. The island is disappearing.</a:t>
            </a:r>
          </a:p>
          <a:p>
            <a:r>
              <a:rPr lang="en-US" altLang="ko-KR" dirty="0" smtClean="0"/>
              <a:t>4. The melting ice.</a:t>
            </a:r>
          </a:p>
          <a:p>
            <a:r>
              <a:rPr lang="en-US" altLang="ko-KR" dirty="0" smtClean="0"/>
              <a:t>5. Global warming</a:t>
            </a:r>
          </a:p>
          <a:p>
            <a:r>
              <a:rPr lang="en-US" altLang="ko-KR" dirty="0" smtClean="0"/>
              <a:t>6. Global warming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Tuvalu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altLang="ko-KR" dirty="0" smtClean="0">
                <a:hlinkClick r:id="rId2"/>
              </a:rPr>
              <a:t>http://blog.naver.com/siceco/90082291273</a:t>
            </a:r>
            <a:endParaRPr lang="en-US" altLang="ko-KR" dirty="0" smtClean="0"/>
          </a:p>
        </p:txBody>
      </p:sp>
      <p:pic>
        <p:nvPicPr>
          <p:cNvPr id="11265" name="Picture 1" descr="C:\Documents and Settings\n\바탕 화면\My Pictures\1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5" y="2636912"/>
            <a:ext cx="4026855" cy="2592288"/>
          </a:xfrm>
          <a:prstGeom prst="rect">
            <a:avLst/>
          </a:prstGeom>
          <a:noFill/>
        </p:spPr>
      </p:pic>
      <p:pic>
        <p:nvPicPr>
          <p:cNvPr id="11267" name="Picture 3" descr="http://thumbview02.search.naver.com/thumbnails?type=r150&amp;q=http://imgnews.naver.com/image/005/2007/07/16/070716_8_003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4048" y="2348880"/>
            <a:ext cx="2462674" cy="38884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time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6600" dirty="0" smtClean="0"/>
              <a:t>What should we do to stop Global warming?</a:t>
            </a:r>
            <a:endParaRPr lang="ko-KR" alt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hlinkClick r:id="rId2" action="ppaction://hlinkpres?slideindex=1&amp;slidetitle="/>
              </a:rPr>
              <a:t>http://channel.pandora.tv/channel/video.ptv?ch_userid=kyh3423&amp;prgid=37773637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hlinkClick r:id="rId2"/>
              </a:rPr>
              <a:t>http://www.youtube.com/watch?v=hzyO33fMGMM&amp;feature=fvst</a:t>
            </a:r>
            <a:endParaRPr lang="ko-KR" altLang="en-US" dirty="0"/>
          </a:p>
        </p:txBody>
      </p:sp>
      <p:pic>
        <p:nvPicPr>
          <p:cNvPr id="27650" name="Picture 2" descr="C:\Documents and Settings\n\바탕 화면\My Pictures\trd022tg15834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284984"/>
            <a:ext cx="2818378" cy="1872208"/>
          </a:xfrm>
          <a:prstGeom prst="rect">
            <a:avLst/>
          </a:prstGeom>
          <a:noFill/>
        </p:spPr>
      </p:pic>
      <p:pic>
        <p:nvPicPr>
          <p:cNvPr id="27651" name="Picture 3" descr="C:\Documents and Settings\n\바탕 화면\My Pictures\CAZGQT2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3284984"/>
            <a:ext cx="1728192" cy="195644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67544" y="5589240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/>
              <a:t>Polar(white) bears</a:t>
            </a:r>
            <a:endParaRPr lang="ko-KR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851920" y="5517232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/>
              <a:t>In North Pole</a:t>
            </a:r>
            <a:endParaRPr lang="ko-KR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7524328" y="5589240"/>
            <a:ext cx="6351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 smtClean="0"/>
              <a:t>ice</a:t>
            </a:r>
            <a:endParaRPr lang="ko-KR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altLang="ko-KR" sz="6000" dirty="0" smtClean="0">
                <a:solidFill>
                  <a:srgbClr val="C00000"/>
                </a:solidFill>
              </a:rPr>
              <a:t>The Objectives</a:t>
            </a:r>
            <a:endParaRPr lang="ko-KR" altLang="en-US" sz="6000" dirty="0">
              <a:solidFill>
                <a:srgbClr val="C00000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755576" y="1556792"/>
            <a:ext cx="75608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800" dirty="0" smtClean="0"/>
              <a:t>Students will be able to</a:t>
            </a:r>
          </a:p>
          <a:p>
            <a:endParaRPr lang="en-US" altLang="ko-KR" sz="4800" dirty="0" smtClean="0"/>
          </a:p>
          <a:p>
            <a:pPr marL="914400" indent="-914400"/>
            <a:r>
              <a:rPr lang="en-US" altLang="ko-KR" sz="4800" dirty="0" smtClean="0">
                <a:solidFill>
                  <a:schemeClr val="accent2">
                    <a:lumMod val="75000"/>
                  </a:schemeClr>
                </a:solidFill>
              </a:rPr>
              <a:t>1. use new vocabulary</a:t>
            </a:r>
          </a:p>
          <a:p>
            <a:r>
              <a:rPr lang="en-US" altLang="ko-KR" sz="4800" dirty="0" smtClean="0">
                <a:solidFill>
                  <a:srgbClr val="7030A0"/>
                </a:solidFill>
              </a:rPr>
              <a:t>2. understand the reading               part and answer the questions.</a:t>
            </a:r>
            <a:endParaRPr lang="en-US" altLang="ko-KR" sz="4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1"/>
            <a:ext cx="3635896" cy="548679"/>
          </a:xfrm>
        </p:spPr>
        <p:txBody>
          <a:bodyPr>
            <a:noAutofit/>
          </a:bodyPr>
          <a:lstStyle/>
          <a:p>
            <a:pPr algn="l"/>
            <a:r>
              <a:rPr lang="en-US" altLang="ko-KR" sz="3200" dirty="0" smtClean="0">
                <a:solidFill>
                  <a:srgbClr val="C00000"/>
                </a:solidFill>
              </a:rPr>
              <a:t>New words</a:t>
            </a:r>
            <a:endParaRPr lang="ko-KR" altLang="en-US" sz="3200" dirty="0">
              <a:solidFill>
                <a:srgbClr val="C00000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491880" y="188640"/>
            <a:ext cx="4280520" cy="504056"/>
          </a:xfrm>
        </p:spPr>
        <p:txBody>
          <a:bodyPr>
            <a:noAutofit/>
          </a:bodyPr>
          <a:lstStyle/>
          <a:p>
            <a:r>
              <a:rPr lang="en-US" altLang="ko-KR" b="1" dirty="0" smtClean="0"/>
              <a:t>Let’s learn.</a:t>
            </a:r>
            <a:endParaRPr lang="ko-KR" altLang="en-US" b="1" dirty="0"/>
          </a:p>
        </p:txBody>
      </p:sp>
      <p:pic>
        <p:nvPicPr>
          <p:cNvPr id="1026" name="Picture 2" descr="http://thumb.clipartkorea.co.kr/2005/06/13/f003d0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052736"/>
            <a:ext cx="864096" cy="864097"/>
          </a:xfrm>
          <a:prstGeom prst="rect">
            <a:avLst/>
          </a:prstGeom>
          <a:noFill/>
        </p:spPr>
      </p:pic>
      <p:pic>
        <p:nvPicPr>
          <p:cNvPr id="6" name="Picture 2" descr="http://thumb.clipartkorea.co.kr/2005/06/13/f003d0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060848"/>
            <a:ext cx="864096" cy="864097"/>
          </a:xfrm>
          <a:prstGeom prst="rect">
            <a:avLst/>
          </a:prstGeom>
          <a:noFill/>
        </p:spPr>
      </p:pic>
      <p:pic>
        <p:nvPicPr>
          <p:cNvPr id="1032" name="Picture 8" descr="http://thumbview02.search.naver.com/thumbnails?type=r150&amp;q=http://boomfiles.naver.net/data15/gallery/2005-01/31/47/26m13198m0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212976"/>
            <a:ext cx="1143000" cy="857251"/>
          </a:xfrm>
          <a:prstGeom prst="rect">
            <a:avLst/>
          </a:prstGeom>
          <a:noFill/>
        </p:spPr>
      </p:pic>
      <p:pic>
        <p:nvPicPr>
          <p:cNvPr id="1036" name="Picture 12" descr="http://thumbview01.search.naver.com/thumbnails?type=r150&amp;q=http://cafefiles.naver.net/20100531_148/kidpurple_1275265553219jlsuH_jpg/%BE%F3%C0%BD-converted_kidpurpl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2492896"/>
            <a:ext cx="1008112" cy="1008112"/>
          </a:xfrm>
          <a:prstGeom prst="rect">
            <a:avLst/>
          </a:prstGeom>
          <a:noFill/>
        </p:spPr>
      </p:pic>
      <p:pic>
        <p:nvPicPr>
          <p:cNvPr id="1040" name="Picture 16" descr="http://thumbview01.search.naver.com/thumbnails?type=r150&amp;q=http://blogfiles.naver.net/20100602_122/badaumi_1275482130932Rg1Sy_jpg/p1000392_badaumi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36096" y="3717031"/>
            <a:ext cx="1008112" cy="1344149"/>
          </a:xfrm>
          <a:prstGeom prst="rect">
            <a:avLst/>
          </a:prstGeom>
          <a:noFill/>
        </p:spPr>
      </p:pic>
      <p:pic>
        <p:nvPicPr>
          <p:cNvPr id="1042" name="Picture 18" descr="http://thumb.clipartkorea.co.kr/2007/11/25/w036c2134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92080" y="1196752"/>
            <a:ext cx="864096" cy="864096"/>
          </a:xfrm>
          <a:prstGeom prst="rect">
            <a:avLst/>
          </a:prstGeom>
          <a:noFill/>
        </p:spPr>
      </p:pic>
      <p:pic>
        <p:nvPicPr>
          <p:cNvPr id="1046" name="Picture 22" descr="http://thumbview01.search.naver.com/thumbnails?type=r150&amp;q=http://blogfiles.naver.net/20100523_207/mr0408andjc_1274607824044vSdi2_jpg/%C1%D6%BA%CE%BA%F1%B8%B8%C0%C7%BF%F8%C0%CE_mr0408andjc.jpg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95536" y="4437112"/>
            <a:ext cx="1143000" cy="809626"/>
          </a:xfrm>
          <a:prstGeom prst="rect">
            <a:avLst/>
          </a:prstGeom>
          <a:noFill/>
        </p:spPr>
      </p:pic>
      <p:pic>
        <p:nvPicPr>
          <p:cNvPr id="1050" name="Picture 26" descr="http://thumbview01.search.naver.com/thumbnails?type=r150&amp;q=http://blogfiles.naver.net/20100328_104/dlcksal111_12697023974157kNqA_jpg/342112%280%29-550335_12570_dlcksal111.jpg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20072" y="5373216"/>
            <a:ext cx="1538798" cy="936104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6660232" y="2420888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latin typeface="HY나무M" pitchFamily="18" charset="-127"/>
                <a:ea typeface="HY나무M" pitchFamily="18" charset="-127"/>
              </a:rPr>
              <a:t>melt</a:t>
            </a:r>
            <a:endParaRPr lang="ko-KR" altLang="en-US" sz="3200" dirty="0">
              <a:latin typeface="HY나무M" pitchFamily="18" charset="-127"/>
              <a:ea typeface="HY나무M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48264" y="134076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latin typeface="Cambria Math" pitchFamily="18" charset="0"/>
                <a:ea typeface="Cambria Math" pitchFamily="18" charset="0"/>
              </a:rPr>
              <a:t>light</a:t>
            </a:r>
            <a:endParaRPr lang="ko-KR" altLang="en-US" sz="3200" dirty="0">
              <a:latin typeface="Cambria Math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16216" y="3789040"/>
            <a:ext cx="1728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latin typeface="HY바다M" pitchFamily="18" charset="-127"/>
                <a:ea typeface="HY바다M" pitchFamily="18" charset="-127"/>
              </a:rPr>
              <a:t>Plastic bags</a:t>
            </a:r>
            <a:endParaRPr lang="ko-KR" altLang="en-US" sz="2400" dirty="0">
              <a:latin typeface="HY바다M" pitchFamily="18" charset="-127"/>
              <a:ea typeface="HY바다M" pitchFamily="18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164288" y="5877272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latin typeface="굴림체" pitchFamily="49" charset="-127"/>
                <a:ea typeface="굴림체" pitchFamily="49" charset="-127"/>
              </a:rPr>
              <a:t>sink</a:t>
            </a:r>
            <a:endParaRPr lang="ko-KR" altLang="en-US" sz="28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91680" y="1124744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latin typeface="휴먼편지체" pitchFamily="18" charset="-127"/>
                <a:ea typeface="휴먼편지체" pitchFamily="18" charset="-127"/>
              </a:rPr>
              <a:t>appear</a:t>
            </a:r>
            <a:endParaRPr lang="ko-KR" altLang="en-US" sz="2800" dirty="0">
              <a:latin typeface="휴먼편지체" pitchFamily="18" charset="-127"/>
              <a:ea typeface="휴먼편지체" pitchFamily="18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691680" y="2204864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latin typeface="휴먼편지체" pitchFamily="18" charset="-127"/>
                <a:ea typeface="휴먼편지체" pitchFamily="18" charset="-127"/>
              </a:rPr>
              <a:t>disappear</a:t>
            </a:r>
            <a:endParaRPr lang="ko-KR" altLang="en-US" sz="2800" dirty="0">
              <a:latin typeface="휴먼편지체" pitchFamily="18" charset="-127"/>
              <a:ea typeface="휴먼편지체" pitchFamily="18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91680" y="4581128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latin typeface="안상수2006중간" pitchFamily="18" charset="-127"/>
                <a:ea typeface="안상수2006중간" pitchFamily="18" charset="-127"/>
              </a:rPr>
              <a:t>cause</a:t>
            </a:r>
            <a:endParaRPr lang="ko-KR" altLang="en-US" sz="3200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 rot="10800000" flipV="1">
            <a:off x="1907704" y="5913567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latin typeface="새굴림" pitchFamily="18" charset="-127"/>
                <a:ea typeface="새굴림" pitchFamily="18" charset="-127"/>
              </a:rPr>
              <a:t>level</a:t>
            </a:r>
            <a:endParaRPr lang="ko-KR" altLang="en-US" sz="3200" dirty="0">
              <a:latin typeface="새굴림" pitchFamily="18" charset="-127"/>
              <a:ea typeface="새굴림" pitchFamily="18" charset="-127"/>
            </a:endParaRPr>
          </a:p>
        </p:txBody>
      </p:sp>
      <p:pic>
        <p:nvPicPr>
          <p:cNvPr id="4" name="Picture 2" descr="C:\Documents and Settings\n\바탕 화면\My Pictures\CA0X6ZWD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67544" y="5589240"/>
            <a:ext cx="1040315" cy="853058"/>
          </a:xfrm>
          <a:prstGeom prst="rect">
            <a:avLst/>
          </a:prstGeom>
          <a:noFill/>
        </p:spPr>
      </p:pic>
      <p:sp>
        <p:nvSpPr>
          <p:cNvPr id="28" name="TextBox 27"/>
          <p:cNvSpPr txBox="1"/>
          <p:nvPr/>
        </p:nvSpPr>
        <p:spPr>
          <a:xfrm>
            <a:off x="1763688" y="3645024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/>
              <a:t>rise</a:t>
            </a:r>
            <a:endParaRPr lang="ko-KR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77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770" decel="100000"/>
                                        <p:tgtEl>
                                          <p:spTgt spid="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3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5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2" grpId="0"/>
      <p:bldP spid="23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타원 5"/>
          <p:cNvSpPr/>
          <p:nvPr/>
        </p:nvSpPr>
        <p:spPr>
          <a:xfrm>
            <a:off x="6732240" y="4005064"/>
            <a:ext cx="1296144" cy="72008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타원 3"/>
          <p:cNvSpPr/>
          <p:nvPr/>
        </p:nvSpPr>
        <p:spPr>
          <a:xfrm>
            <a:off x="5724128" y="1340768"/>
            <a:ext cx="2448272" cy="576064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539552" y="260648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accent4">
                    <a:lumMod val="75000"/>
                  </a:schemeClr>
                </a:solidFill>
              </a:rPr>
              <a:t>Cause(..</a:t>
            </a:r>
            <a:r>
              <a:rPr lang="ko-KR" altLang="en-US" sz="2800" b="1" dirty="0" smtClean="0">
                <a:solidFill>
                  <a:schemeClr val="accent4">
                    <a:lumMod val="75000"/>
                  </a:schemeClr>
                </a:solidFill>
              </a:rPr>
              <a:t>을 야기하다</a:t>
            </a:r>
            <a:r>
              <a:rPr lang="en-US" altLang="ko-KR" sz="2800" b="1" dirty="0" smtClean="0">
                <a:solidFill>
                  <a:schemeClr val="accent4">
                    <a:lumMod val="75000"/>
                  </a:schemeClr>
                </a:solidFill>
              </a:rPr>
              <a:t>.) /  Make(..</a:t>
            </a:r>
            <a:r>
              <a:rPr lang="ko-KR" altLang="en-US" sz="2800" b="1" dirty="0" smtClean="0">
                <a:solidFill>
                  <a:schemeClr val="accent4">
                    <a:lumMod val="75000"/>
                  </a:schemeClr>
                </a:solidFill>
              </a:rPr>
              <a:t>하게 하다</a:t>
            </a:r>
            <a:r>
              <a:rPr lang="en-US" altLang="ko-KR" sz="2800" b="1" dirty="0" smtClean="0">
                <a:solidFill>
                  <a:schemeClr val="accent4">
                    <a:lumMod val="75000"/>
                  </a:schemeClr>
                </a:solidFill>
              </a:rPr>
              <a:t>)</a:t>
            </a:r>
            <a:endParaRPr lang="ko-KR" altLang="en-US" sz="2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484784"/>
            <a:ext cx="7992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800" dirty="0" smtClean="0"/>
              <a:t>This will </a:t>
            </a:r>
            <a:r>
              <a:rPr lang="en-US" altLang="ko-KR" sz="2800" dirty="0" smtClean="0">
                <a:solidFill>
                  <a:srgbClr val="C00000"/>
                </a:solidFill>
              </a:rPr>
              <a:t>cause</a:t>
            </a:r>
            <a:r>
              <a:rPr lang="en-US" altLang="ko-KR" sz="2800" dirty="0" smtClean="0"/>
              <a:t> many islands ( to disappear /           disappear )</a:t>
            </a:r>
            <a:endParaRPr lang="ko-KR" alt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3933056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She always </a:t>
            </a:r>
            <a:r>
              <a:rPr lang="en-US" altLang="ko-KR" sz="2800" dirty="0" smtClean="0">
                <a:solidFill>
                  <a:srgbClr val="C00000"/>
                </a:solidFill>
              </a:rPr>
              <a:t>makes</a:t>
            </a:r>
            <a:r>
              <a:rPr lang="en-US" altLang="ko-KR" sz="2800" dirty="0" smtClean="0"/>
              <a:t> me  ( to laugh / laugh )</a:t>
            </a:r>
            <a:endParaRPr lang="ko-KR" altLang="en-US" sz="2800" dirty="0"/>
          </a:p>
        </p:txBody>
      </p:sp>
      <p:pic>
        <p:nvPicPr>
          <p:cNvPr id="28674" name="Picture 2" descr="C:\Documents and Settings\n\바탕 화면\My Pictures\032b7701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971600" y="4725144"/>
            <a:ext cx="854335" cy="1222424"/>
          </a:xfrm>
          <a:prstGeom prst="rect">
            <a:avLst/>
          </a:prstGeom>
          <a:noFill/>
        </p:spPr>
      </p:pic>
      <p:pic>
        <p:nvPicPr>
          <p:cNvPr id="28675" name="Picture 3" descr="C:\Documents and Settings\n\바탕 화면\My Pictures\m002b012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4941168"/>
            <a:ext cx="1169528" cy="1224136"/>
          </a:xfrm>
          <a:prstGeom prst="rect">
            <a:avLst/>
          </a:prstGeom>
          <a:noFill/>
        </p:spPr>
      </p:pic>
      <p:cxnSp>
        <p:nvCxnSpPr>
          <p:cNvPr id="10" name="직선 화살표 연결선 9"/>
          <p:cNvCxnSpPr/>
          <p:nvPr/>
        </p:nvCxnSpPr>
        <p:spPr>
          <a:xfrm>
            <a:off x="1979712" y="5517232"/>
            <a:ext cx="36724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76" name="Picture 4" descr="C:\Documents and Settings\n\바탕 화면\My Pictures\CAADK78X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2132856"/>
            <a:ext cx="1368152" cy="1030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0"/>
            <a:ext cx="7690048" cy="620688"/>
          </a:xfrm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altLang="ko-KR" dirty="0" smtClean="0">
                <a:solidFill>
                  <a:schemeClr val="accent5">
                    <a:lumMod val="50000"/>
                  </a:schemeClr>
                </a:solidFill>
              </a:rPr>
              <a:t>Complete the sentences.</a:t>
            </a:r>
            <a:endParaRPr lang="ko-KR" alt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altLang="ko-KR" dirty="0" smtClean="0"/>
              <a:t>The snowman is           in the sun.</a:t>
            </a:r>
          </a:p>
          <a:p>
            <a:pPr marL="514350" indent="-514350">
              <a:buAutoNum type="arabicPeriod"/>
            </a:pPr>
            <a:r>
              <a:rPr lang="en-US" altLang="ko-KR" dirty="0" smtClean="0"/>
              <a:t>Don’t throw away               . Recycle them.</a:t>
            </a:r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r>
              <a:rPr lang="en-US" altLang="ko-KR" dirty="0" smtClean="0"/>
              <a:t>The island could  </a:t>
            </a:r>
            <a:r>
              <a:rPr lang="en-US" altLang="ko-KR" dirty="0" smtClean="0">
                <a:solidFill>
                  <a:srgbClr val="C00000"/>
                </a:solidFill>
              </a:rPr>
              <a:t>            </a:t>
            </a:r>
            <a:r>
              <a:rPr lang="en-US" altLang="ko-KR" dirty="0" smtClean="0"/>
              <a:t>    in 50 years.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altLang="ko-KR" dirty="0" smtClean="0"/>
              <a:t>Turn off the            </a:t>
            </a:r>
            <a:r>
              <a:rPr lang="en-US" altLang="ko-KR" b="1" dirty="0" smtClean="0"/>
              <a:t>when</a:t>
            </a:r>
            <a:r>
              <a:rPr lang="en-US" altLang="ko-KR" dirty="0" smtClean="0"/>
              <a:t> you leave a room.</a:t>
            </a:r>
          </a:p>
          <a:p>
            <a:pPr marL="514350" indent="-514350">
              <a:buFont typeface="Arial" pitchFamily="34" charset="0"/>
              <a:buAutoNum type="arabicPeriod"/>
            </a:pPr>
            <a:endParaRPr lang="en-US" altLang="ko-KR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altLang="ko-KR" dirty="0" smtClean="0"/>
              <a:t>The sun was                    in the west.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altLang="ko-KR" dirty="0" smtClean="0"/>
              <a:t>Smoke was                from the chimney.</a:t>
            </a:r>
          </a:p>
          <a:p>
            <a:pPr marL="514350" indent="-514350">
              <a:buFont typeface="Arial" pitchFamily="34" charset="0"/>
              <a:buAutoNum type="arabicPeriod"/>
            </a:pPr>
            <a:endParaRPr lang="en-US" altLang="ko-KR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altLang="ko-KR" dirty="0" smtClean="0"/>
              <a:t>The sea        is rising </a:t>
            </a:r>
            <a:r>
              <a:rPr lang="en-US" altLang="ko-KR" sz="2800" dirty="0" smtClean="0"/>
              <a:t>because of melting ice.</a:t>
            </a:r>
            <a:endParaRPr lang="ko-KR" altLang="en-US" sz="2800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altLang="ko-KR" sz="2800" dirty="0" smtClean="0"/>
              <a:t>The heavy rain         my house to disappear last year.</a:t>
            </a:r>
          </a:p>
        </p:txBody>
      </p:sp>
      <p:pic>
        <p:nvPicPr>
          <p:cNvPr id="4" name="Picture 12" descr="http://thumbview01.search.naver.com/thumbnails?type=r150&amp;q=http://cafefiles.naver.net/20100531_148/kidpurple_1275265553219jlsuH_jpg/%BE%F3%C0%BD-converted_kidpurpl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692696"/>
            <a:ext cx="576064" cy="480053"/>
          </a:xfrm>
          <a:prstGeom prst="rect">
            <a:avLst/>
          </a:prstGeom>
          <a:noFill/>
        </p:spPr>
      </p:pic>
      <p:pic>
        <p:nvPicPr>
          <p:cNvPr id="5" name="Picture 14" descr="http://thumbview01.search.naver.com/thumbnails?type=r150&amp;q=http://cafefiles.naver.net/20090828_151/juhanarim_1251436677984Gsl8V_jpg/cook_155_juhanarim_juhanarim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5976" y="1268760"/>
            <a:ext cx="698259" cy="576064"/>
          </a:xfrm>
          <a:prstGeom prst="rect">
            <a:avLst/>
          </a:prstGeom>
          <a:noFill/>
        </p:spPr>
      </p:pic>
      <p:pic>
        <p:nvPicPr>
          <p:cNvPr id="6" name="Picture 2" descr="http://thumb.clipartkorea.co.kr/2005/06/13/f003d000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99992" y="2132856"/>
            <a:ext cx="720080" cy="720081"/>
          </a:xfrm>
          <a:prstGeom prst="rect">
            <a:avLst/>
          </a:prstGeom>
          <a:noFill/>
        </p:spPr>
      </p:pic>
      <p:pic>
        <p:nvPicPr>
          <p:cNvPr id="7" name="Picture 18" descr="http://thumb.clipartkorea.co.kr/2007/11/25/w036c2134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03848" y="2852936"/>
            <a:ext cx="648072" cy="648072"/>
          </a:xfrm>
          <a:prstGeom prst="rect">
            <a:avLst/>
          </a:prstGeom>
          <a:noFill/>
        </p:spPr>
      </p:pic>
      <p:pic>
        <p:nvPicPr>
          <p:cNvPr id="3074" name="Picture 2" descr="http://thumb.clipartkorea.co.kr/2007/11/05/038d0705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187624" y="0"/>
            <a:ext cx="432048" cy="5126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3851920" y="692696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rgbClr val="C00000"/>
                </a:solidFill>
              </a:rPr>
              <a:t>melting</a:t>
            </a:r>
            <a:endParaRPr lang="ko-KR" altLang="en-US" sz="2400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95936" y="1196752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rgbClr val="C00000"/>
                </a:solidFill>
              </a:rPr>
              <a:t>plastic bags</a:t>
            </a:r>
            <a:endParaRPr lang="ko-KR" altLang="en-US" sz="2400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23928" y="2132856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rgbClr val="C00000"/>
                </a:solidFill>
              </a:rPr>
              <a:t>disappear</a:t>
            </a:r>
            <a:endParaRPr lang="ko-KR" altLang="en-US" sz="2800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15816" y="285293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rgbClr val="C00000"/>
                </a:solidFill>
              </a:rPr>
              <a:t>light</a:t>
            </a:r>
            <a:endParaRPr lang="ko-KR" altLang="en-US" sz="2800" dirty="0">
              <a:solidFill>
                <a:srgbClr val="C00000"/>
              </a:solidFill>
            </a:endParaRPr>
          </a:p>
        </p:txBody>
      </p:sp>
      <p:pic>
        <p:nvPicPr>
          <p:cNvPr id="7170" name="Picture 2" descr="C:\Documents and Settings\n\바탕 화면\My Pictures\thumbnails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779912" y="3933056"/>
            <a:ext cx="792088" cy="529126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3347864" y="3861048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rgbClr val="C00000"/>
                </a:solidFill>
              </a:rPr>
              <a:t>sinking</a:t>
            </a:r>
            <a:endParaRPr lang="ko-KR" altLang="en-US" sz="2800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03848" y="4437112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solidFill>
                  <a:srgbClr val="C00000"/>
                </a:solidFill>
              </a:rPr>
              <a:t>rising</a:t>
            </a:r>
            <a:endParaRPr lang="ko-KR" altLang="en-US" sz="3200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23728" y="5445224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solidFill>
                  <a:srgbClr val="C00000"/>
                </a:solidFill>
              </a:rPr>
              <a:t>level</a:t>
            </a:r>
            <a:endParaRPr lang="ko-KR" altLang="en-US" sz="3200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59832" y="616530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caused</a:t>
            </a:r>
            <a:endParaRPr lang="ko-KR" alt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172" name="Picture 4" descr="http://thumbview02.search.naver.com/thumbnails?type=r150&amp;q=http://blogfiles.naver.net/20100617_40/dosi0305_1276732786616yfNAA_jpg/12_dosi0305.jpg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491880" y="4437112"/>
            <a:ext cx="720080" cy="588066"/>
          </a:xfrm>
          <a:prstGeom prst="rect">
            <a:avLst/>
          </a:prstGeom>
          <a:noFill/>
        </p:spPr>
      </p:pic>
      <p:pic>
        <p:nvPicPr>
          <p:cNvPr id="7176" name="Picture 8" descr="http://t2.gstatic.com/images?q=tbn:OgJu9d854Z1rUM:http://www.priori2ude.net/archives/Flood_Insurance.gif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31840" y="6093296"/>
            <a:ext cx="936104" cy="590466"/>
          </a:xfrm>
          <a:prstGeom prst="rect">
            <a:avLst/>
          </a:prstGeom>
          <a:noFill/>
        </p:spPr>
      </p:pic>
      <p:pic>
        <p:nvPicPr>
          <p:cNvPr id="1026" name="Picture 2" descr="C:\Documents and Settings\n\바탕 화면\My Pictures\trd022tg15834[1]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5736" y="5445224"/>
            <a:ext cx="792088" cy="5261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2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9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188640"/>
            <a:ext cx="5112568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 smtClean="0"/>
              <a:t>Global warming</a:t>
            </a:r>
            <a:endParaRPr lang="ko-KR" alt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1196752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solidFill>
                  <a:schemeClr val="accent3">
                    <a:lumMod val="50000"/>
                  </a:schemeClr>
                </a:solidFill>
              </a:rPr>
              <a:t>원인</a:t>
            </a:r>
            <a:r>
              <a:rPr lang="en-US" altLang="ko-KR" sz="2400" b="1" dirty="0" smtClean="0">
                <a:solidFill>
                  <a:schemeClr val="accent3">
                    <a:lumMod val="50000"/>
                  </a:schemeClr>
                </a:solidFill>
              </a:rPr>
              <a:t>(cause)</a:t>
            </a:r>
            <a:endParaRPr lang="ko-KR" altLang="en-US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92080" y="1124744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solidFill>
                  <a:srgbClr val="C00000"/>
                </a:solidFill>
              </a:rPr>
              <a:t>결과</a:t>
            </a:r>
            <a:r>
              <a:rPr lang="en-US" altLang="ko-KR" sz="2400" b="1" dirty="0" smtClean="0">
                <a:solidFill>
                  <a:srgbClr val="C00000"/>
                </a:solidFill>
              </a:rPr>
              <a:t>(effect)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  <p:cxnSp>
        <p:nvCxnSpPr>
          <p:cNvPr id="8" name="직선 연결선 7"/>
          <p:cNvCxnSpPr/>
          <p:nvPr/>
        </p:nvCxnSpPr>
        <p:spPr>
          <a:xfrm rot="5400000">
            <a:off x="1691680" y="3645024"/>
            <a:ext cx="5328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Documents and Settings\n\바탕 화면\My Pictures\ca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44824"/>
            <a:ext cx="1584176" cy="1026546"/>
          </a:xfrm>
          <a:prstGeom prst="rect">
            <a:avLst/>
          </a:prstGeom>
          <a:noFill/>
        </p:spPr>
      </p:pic>
      <p:pic>
        <p:nvPicPr>
          <p:cNvPr id="1027" name="Picture 3" descr="C:\Documents and Settings\n\바탕 화면\My Pictures\ai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2852936"/>
            <a:ext cx="1584176" cy="1185014"/>
          </a:xfrm>
          <a:prstGeom prst="rect">
            <a:avLst/>
          </a:prstGeom>
          <a:noFill/>
        </p:spPr>
      </p:pic>
      <p:pic>
        <p:nvPicPr>
          <p:cNvPr id="1028" name="Picture 4" descr="C:\Documents and Settings\n\바탕 화면\My Pictures\tre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5" y="4221088"/>
            <a:ext cx="1728192" cy="1169071"/>
          </a:xfrm>
          <a:prstGeom prst="rect">
            <a:avLst/>
          </a:prstGeom>
          <a:noFill/>
        </p:spPr>
      </p:pic>
      <p:pic>
        <p:nvPicPr>
          <p:cNvPr id="1029" name="Picture 5" descr="C:\Documents and Settings\n\바탕 화면\My Pictures\weather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4008" y="1772816"/>
            <a:ext cx="1257300" cy="1238250"/>
          </a:xfrm>
          <a:prstGeom prst="rect">
            <a:avLst/>
          </a:prstGeom>
          <a:noFill/>
        </p:spPr>
      </p:pic>
      <p:pic>
        <p:nvPicPr>
          <p:cNvPr id="1031" name="Picture 7" descr="C:\Documents and Settings\n\바탕 화면\My Pictures\level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04248" y="1844824"/>
            <a:ext cx="1828465" cy="1368152"/>
          </a:xfrm>
          <a:prstGeom prst="rect">
            <a:avLst/>
          </a:prstGeom>
          <a:noFill/>
        </p:spPr>
      </p:pic>
      <p:pic>
        <p:nvPicPr>
          <p:cNvPr id="1033" name="Picture 9" descr="C:\Documents and Settings\n\바탕 화면\My Pictures\bear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20072" y="3284984"/>
            <a:ext cx="1537583" cy="1512168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755576" y="5877272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/>
              <a:t>and more..</a:t>
            </a:r>
            <a:endParaRPr lang="ko-KR" altLang="en-US" sz="3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004048" y="5445224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 smtClean="0"/>
              <a:t>and more , too</a:t>
            </a:r>
            <a:endParaRPr lang="ko-KR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10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  <a:solidFill>
            <a:schemeClr val="accent5"/>
          </a:solidFill>
        </p:spPr>
        <p:txBody>
          <a:bodyPr/>
          <a:lstStyle/>
          <a:p>
            <a:r>
              <a:rPr lang="en-US" altLang="ko-KR" dirty="0" smtClean="0"/>
              <a:t>Disappearing Islands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4525963"/>
          </a:xfrm>
        </p:spPr>
        <p:txBody>
          <a:bodyPr/>
          <a:lstStyle/>
          <a:p>
            <a:pPr>
              <a:buNone/>
            </a:pPr>
            <a:r>
              <a:rPr lang="en-US" altLang="ko-KR" dirty="0" smtClean="0"/>
              <a:t>Dear World</a:t>
            </a:r>
          </a:p>
          <a:p>
            <a:pPr>
              <a:buNone/>
            </a:pP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</a:rPr>
              <a:t>Hi, my name is </a:t>
            </a:r>
            <a:r>
              <a:rPr lang="en-US" altLang="ko-KR" dirty="0" err="1" smtClean="0">
                <a:solidFill>
                  <a:schemeClr val="accent1">
                    <a:lumMod val="75000"/>
                  </a:schemeClr>
                </a:solidFill>
              </a:rPr>
              <a:t>Taukelina</a:t>
            </a: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altLang="ko-KR" dirty="0" smtClean="0">
                <a:solidFill>
                  <a:schemeClr val="accent2">
                    <a:lumMod val="50000"/>
                  </a:schemeClr>
                </a:solidFill>
              </a:rPr>
              <a:t>I’m a middle school student living in Tuvalu.</a:t>
            </a:r>
            <a:r>
              <a:rPr lang="en-US" altLang="ko-KR" dirty="0" smtClean="0"/>
              <a:t> </a:t>
            </a:r>
            <a:r>
              <a:rPr lang="en-US" altLang="ko-KR" dirty="0" smtClean="0">
                <a:solidFill>
                  <a:schemeClr val="accent6">
                    <a:lumMod val="50000"/>
                  </a:schemeClr>
                </a:solidFill>
              </a:rPr>
              <a:t>Have you heard of Tuvalu?</a:t>
            </a:r>
          </a:p>
          <a:p>
            <a:pPr>
              <a:buNone/>
            </a:pPr>
            <a:r>
              <a:rPr lang="en-US" altLang="ko-KR" dirty="0" smtClean="0">
                <a:solidFill>
                  <a:schemeClr val="accent3">
                    <a:lumMod val="50000"/>
                  </a:schemeClr>
                </a:solidFill>
              </a:rPr>
              <a:t>It’s an island in the Pacific Ocean near Australia. </a:t>
            </a:r>
            <a:r>
              <a:rPr lang="en-US" altLang="ko-KR" dirty="0" smtClean="0">
                <a:solidFill>
                  <a:schemeClr val="accent4">
                    <a:lumMod val="50000"/>
                  </a:schemeClr>
                </a:solidFill>
              </a:rPr>
              <a:t>It’s a very small but beautiful island. </a:t>
            </a:r>
            <a:r>
              <a:rPr lang="en-US" altLang="ko-KR" dirty="0" smtClean="0">
                <a:solidFill>
                  <a:schemeClr val="accent6">
                    <a:lumMod val="50000"/>
                  </a:schemeClr>
                </a:solidFill>
              </a:rPr>
              <a:t>I’m writing this letter to ask for  your help.</a:t>
            </a:r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6" name="Picture 2" descr="C:\Documents and Settings\n\바탕 화면\My Pictures\CAKLST8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1428750" cy="1066800"/>
          </a:xfrm>
          <a:prstGeom prst="rect">
            <a:avLst/>
          </a:prstGeom>
          <a:noFill/>
        </p:spPr>
      </p:pic>
      <p:pic>
        <p:nvPicPr>
          <p:cNvPr id="1027" name="Picture 3" descr="C:\Documents and Settings\n\바탕 화면\My Pictures\22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5301208"/>
            <a:ext cx="1728192" cy="1299744"/>
          </a:xfrm>
          <a:prstGeom prst="rect">
            <a:avLst/>
          </a:prstGeom>
          <a:noFill/>
        </p:spPr>
      </p:pic>
      <p:pic>
        <p:nvPicPr>
          <p:cNvPr id="1028" name="Picture 4" descr="C:\Documents and Settings\n\바탕 화면\My Pictures\CADRXUZ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3284984"/>
            <a:ext cx="1008112" cy="5040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3131840" cy="40466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altLang="ko-KR" sz="2000" dirty="0" smtClean="0"/>
              <a:t>The following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paragraph</a:t>
            </a:r>
            <a:endParaRPr lang="ko-KR" altLang="en-US" sz="2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5472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My country is sinking into the sea</a:t>
            </a:r>
            <a:r>
              <a:rPr lang="en-US" altLang="ko-KR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  <a:p>
            <a:pPr>
              <a:buNone/>
            </a:pPr>
            <a:r>
              <a:rPr lang="en-US" altLang="ko-KR" dirty="0" smtClean="0">
                <a:solidFill>
                  <a:schemeClr val="accent2">
                    <a:lumMod val="75000"/>
                  </a:schemeClr>
                </a:solidFill>
              </a:rPr>
              <a:t>Do you know why?</a:t>
            </a:r>
            <a:r>
              <a:rPr lang="en-US" altLang="ko-KR" dirty="0" smtClean="0"/>
              <a:t> Global warming </a:t>
            </a:r>
            <a:r>
              <a:rPr lang="en-US" altLang="ko-KR" u="sng" dirty="0" smtClean="0">
                <a:solidFill>
                  <a:schemeClr val="bg2">
                    <a:lumMod val="10000"/>
                  </a:schemeClr>
                </a:solidFill>
              </a:rPr>
              <a:t>caused </a:t>
            </a:r>
            <a:r>
              <a:rPr lang="en-US" altLang="ko-KR" dirty="0" smtClean="0">
                <a:solidFill>
                  <a:schemeClr val="bg2">
                    <a:lumMod val="10000"/>
                  </a:schemeClr>
                </a:solidFill>
              </a:rPr>
              <a:t>all this </a:t>
            </a:r>
            <a:r>
              <a:rPr lang="en-US" altLang="ko-KR" u="sng" dirty="0" smtClean="0">
                <a:solidFill>
                  <a:schemeClr val="bg2">
                    <a:lumMod val="10000"/>
                  </a:schemeClr>
                </a:solidFill>
              </a:rPr>
              <a:t>to happen.</a:t>
            </a:r>
            <a:r>
              <a:rPr lang="en-US" altLang="ko-KR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en-US" altLang="ko-KR" dirty="0" smtClean="0">
                <a:solidFill>
                  <a:schemeClr val="accent5">
                    <a:lumMod val="50000"/>
                  </a:schemeClr>
                </a:solidFill>
              </a:rPr>
              <a:t>Warmer </a:t>
            </a: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</a:rPr>
              <a:t>weather </a:t>
            </a:r>
            <a:r>
              <a:rPr lang="en-US" altLang="ko-KR" u="sng" dirty="0" smtClean="0">
                <a:solidFill>
                  <a:schemeClr val="accent1">
                    <a:lumMod val="75000"/>
                  </a:schemeClr>
                </a:solidFill>
              </a:rPr>
              <a:t>makes</a:t>
            </a: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</a:rPr>
              <a:t> the ice </a:t>
            </a:r>
            <a:r>
              <a:rPr lang="en-US" altLang="ko-KR" u="sng" dirty="0" smtClean="0">
                <a:solidFill>
                  <a:schemeClr val="accent1">
                    <a:lumMod val="75000"/>
                  </a:schemeClr>
                </a:solidFill>
              </a:rPr>
              <a:t>melt. </a:t>
            </a:r>
          </a:p>
          <a:p>
            <a:pPr>
              <a:buNone/>
            </a:pPr>
            <a:r>
              <a:rPr lang="en-US" altLang="ko-KR" dirty="0" smtClean="0">
                <a:solidFill>
                  <a:schemeClr val="accent6">
                    <a:lumMod val="50000"/>
                  </a:schemeClr>
                </a:solidFill>
              </a:rPr>
              <a:t>Because of the melting ice, the sea level rises.</a:t>
            </a:r>
          </a:p>
          <a:p>
            <a:pPr>
              <a:buNone/>
            </a:pPr>
            <a:endParaRPr lang="en-US" altLang="ko-KR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altLang="ko-KR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altLang="ko-KR" dirty="0" smtClean="0">
                <a:solidFill>
                  <a:srgbClr val="0070C0"/>
                </a:solidFill>
              </a:rPr>
              <a:t>Some scientists say my country could disappear in 50 years. </a:t>
            </a:r>
          </a:p>
          <a:p>
            <a:pPr>
              <a:buNone/>
            </a:pPr>
            <a:r>
              <a:rPr lang="en-US" altLang="ko-KR" dirty="0" smtClean="0">
                <a:solidFill>
                  <a:schemeClr val="accent3">
                    <a:lumMod val="50000"/>
                  </a:schemeClr>
                </a:solidFill>
              </a:rPr>
              <a:t>I’m very worried. </a:t>
            </a:r>
            <a:endParaRPr lang="ko-KR" altLang="en-US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3501008"/>
            <a:ext cx="4968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2">
                    <a:lumMod val="10000"/>
                  </a:schemeClr>
                </a:solidFill>
              </a:rPr>
              <a:t>=Because the ice is melting,</a:t>
            </a:r>
            <a:endParaRPr lang="ko-KR" altLang="en-US" sz="28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050" name="Picture 2" descr="C:\Documents and Settings\n\바탕 화면\My Pictures\trd022tg15834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5301208"/>
            <a:ext cx="1778000" cy="1181100"/>
          </a:xfrm>
          <a:prstGeom prst="rect">
            <a:avLst/>
          </a:prstGeom>
          <a:noFill/>
        </p:spPr>
      </p:pic>
      <p:pic>
        <p:nvPicPr>
          <p:cNvPr id="2051" name="Picture 3" descr="C:\Documents and Settings\n\바탕 화면\My Pictures\1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332656"/>
            <a:ext cx="1524000" cy="981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</TotalTime>
  <Words>545</Words>
  <Application>Microsoft Office PowerPoint</Application>
  <PresentationFormat>화면 슬라이드 쇼(4:3)</PresentationFormat>
  <Paragraphs>111</Paragraphs>
  <Slides>15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6" baseType="lpstr">
      <vt:lpstr>Office 테마</vt:lpstr>
      <vt:lpstr>Let’s review.</vt:lpstr>
      <vt:lpstr>슬라이드 2</vt:lpstr>
      <vt:lpstr>The Objectives</vt:lpstr>
      <vt:lpstr>New words</vt:lpstr>
      <vt:lpstr>슬라이드 5</vt:lpstr>
      <vt:lpstr>Complete the sentences.</vt:lpstr>
      <vt:lpstr>슬라이드 7</vt:lpstr>
      <vt:lpstr>Disappearing Islands</vt:lpstr>
      <vt:lpstr>The following paragraph</vt:lpstr>
      <vt:lpstr> Tuvalu is disappearing.  Put the steps in order. p108</vt:lpstr>
      <vt:lpstr>슬라이드 11</vt:lpstr>
      <vt:lpstr>Formative test</vt:lpstr>
      <vt:lpstr>Tuvalu</vt:lpstr>
      <vt:lpstr>Next time</vt:lpstr>
      <vt:lpstr>슬라이드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words</dc:title>
  <dc:creator>n</dc:creator>
  <cp:lastModifiedBy>아주대학교</cp:lastModifiedBy>
  <cp:revision>145</cp:revision>
  <dcterms:created xsi:type="dcterms:W3CDTF">2010-06-14T21:31:06Z</dcterms:created>
  <dcterms:modified xsi:type="dcterms:W3CDTF">2010-07-12T01:05:58Z</dcterms:modified>
</cp:coreProperties>
</file>